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9" r:id="rId2"/>
    <p:sldId id="298" r:id="rId3"/>
    <p:sldId id="337" r:id="rId4"/>
    <p:sldId id="278" r:id="rId5"/>
    <p:sldId id="299" r:id="rId6"/>
    <p:sldId id="300" r:id="rId7"/>
    <p:sldId id="301" r:id="rId8"/>
    <p:sldId id="302" r:id="rId9"/>
    <p:sldId id="303" r:id="rId10"/>
    <p:sldId id="304" r:id="rId11"/>
    <p:sldId id="305" r:id="rId12"/>
    <p:sldId id="306" r:id="rId13"/>
    <p:sldId id="307" r:id="rId14"/>
    <p:sldId id="308" r:id="rId15"/>
    <p:sldId id="313" r:id="rId16"/>
    <p:sldId id="310" r:id="rId17"/>
    <p:sldId id="311" r:id="rId18"/>
    <p:sldId id="314" r:id="rId19"/>
    <p:sldId id="322" r:id="rId20"/>
    <p:sldId id="315" r:id="rId21"/>
    <p:sldId id="320" r:id="rId22"/>
    <p:sldId id="321" r:id="rId23"/>
    <p:sldId id="316" r:id="rId24"/>
    <p:sldId id="323" r:id="rId25"/>
    <p:sldId id="319" r:id="rId26"/>
    <p:sldId id="330" r:id="rId27"/>
    <p:sldId id="324" r:id="rId28"/>
    <p:sldId id="331" r:id="rId29"/>
    <p:sldId id="332" r:id="rId30"/>
    <p:sldId id="333" r:id="rId31"/>
    <p:sldId id="325" r:id="rId32"/>
    <p:sldId id="326" r:id="rId33"/>
    <p:sldId id="334" r:id="rId34"/>
    <p:sldId id="335" r:id="rId35"/>
    <p:sldId id="336" r:id="rId36"/>
    <p:sldId id="328"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90" autoAdjust="0"/>
    <p:restoredTop sz="84368" autoAdjust="0"/>
  </p:normalViewPr>
  <p:slideViewPr>
    <p:cSldViewPr snapToGrid="0">
      <p:cViewPr varScale="1">
        <p:scale>
          <a:sx n="102" d="100"/>
          <a:sy n="102" d="100"/>
        </p:scale>
        <p:origin x="1278" y="11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18E4F-8904-49F0-A966-ED8BC304F0DA}" type="datetimeFigureOut">
              <a:rPr kumimoji="1" lang="ja-JP" altLang="en-US" smtClean="0"/>
              <a:t>2017/6/15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前期の復習 </a:t>
            </a:r>
            <a:r>
              <a:rPr kumimoji="1" lang="en-US" altLang="ja-JP" dirty="0" smtClean="0"/>
              <a:t>10</a:t>
            </a:r>
            <a:r>
              <a:rPr kumimoji="1" lang="ja-JP" altLang="en-US" dirty="0" smtClean="0"/>
              <a:t>分</a:t>
            </a:r>
            <a:endParaRPr kumimoji="1" lang="en-US" altLang="ja-JP" dirty="0" smtClean="0"/>
          </a:p>
          <a:p>
            <a:r>
              <a:rPr kumimoji="1" lang="ja-JP" altLang="en-US" dirty="0" smtClean="0"/>
              <a:t>後期の概要</a:t>
            </a:r>
            <a:r>
              <a:rPr kumimoji="1" lang="ja-JP" altLang="en-US" baseline="0" dirty="0" smtClean="0"/>
              <a:t> </a:t>
            </a:r>
            <a:r>
              <a:rPr kumimoji="1" lang="en-US" altLang="ja-JP" baseline="0" dirty="0" smtClean="0"/>
              <a:t>10</a:t>
            </a:r>
            <a:r>
              <a:rPr kumimoji="1" lang="ja-JP" altLang="en-US" baseline="0" dirty="0" smtClean="0"/>
              <a:t>分</a:t>
            </a:r>
            <a:endParaRPr kumimoji="1" lang="en-US" altLang="ja-JP" dirty="0" smtClean="0"/>
          </a:p>
          <a:p>
            <a:r>
              <a:rPr kumimoji="1" lang="ja-JP" altLang="en-US" dirty="0" smtClean="0"/>
              <a:t>試験の総括 </a:t>
            </a:r>
            <a:r>
              <a:rPr kumimoji="1" lang="en-US" altLang="ja-JP" dirty="0" smtClean="0"/>
              <a:t>10</a:t>
            </a:r>
            <a:r>
              <a:rPr kumimoji="1" lang="ja-JP" altLang="en-US" smtClean="0"/>
              <a:t>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49842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14:m>
                  <m:oMath xmlns:m="http://schemas.openxmlformats.org/officeDocument/2006/math">
                    <m:r>
                      <a:rPr lang="en-US" altLang="ja-JP" sz="1200" b="0" i="1" dirty="0" smtClean="0">
                        <a:latin typeface="Cambria Math" panose="02040503050406030204" pitchFamily="18" charset="0"/>
                        <a:cs typeface="Times New Roman" panose="02020603050405020304" pitchFamily="18" charset="0"/>
                      </a:rPr>
                      <m:t>𝜌</m:t>
                    </m:r>
                    <m:r>
                      <a:rPr lang="en-US" altLang="ja-JP" sz="1200" i="1" dirty="0">
                        <a:latin typeface="Cambria Math" panose="02040503050406030204" pitchFamily="18" charset="0"/>
                        <a:cs typeface="Times New Roman" panose="02020603050405020304" pitchFamily="18" charset="0"/>
                      </a:rPr>
                      <m:t>=</m:t>
                    </m:r>
                    <m:r>
                      <a:rPr lang="en-US" altLang="ja-JP" sz="1200" i="1" dirty="0">
                        <a:latin typeface="Cambria Math" panose="02040503050406030204" pitchFamily="18" charset="0"/>
                        <a:cs typeface="Times New Roman" panose="02020603050405020304" pitchFamily="18" charset="0"/>
                      </a:rPr>
                      <m:t>𝑥</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dirty="0">
                            <a:latin typeface="Cambria Math" panose="02040503050406030204" pitchFamily="18" charset="0"/>
                            <a:cs typeface="Times New Roman" panose="02020603050405020304" pitchFamily="18" charset="0"/>
                          </a:rPr>
                          <m:t>cos</m:t>
                        </m:r>
                      </m:fName>
                      <m:e>
                        <m:r>
                          <a:rPr lang="en-US" altLang="ja-JP" sz="1200" i="1" dirty="0">
                            <a:latin typeface="Cambria Math" panose="02040503050406030204" pitchFamily="18" charset="0"/>
                            <a:cs typeface="Times New Roman" panose="02020603050405020304" pitchFamily="18" charset="0"/>
                          </a:rPr>
                          <m:t>𝜃</m:t>
                        </m:r>
                      </m:e>
                    </m:func>
                    <m:r>
                      <a:rPr lang="en-US" altLang="ja-JP" sz="1200" i="1" dirty="0">
                        <a:latin typeface="Cambria Math" panose="02040503050406030204" pitchFamily="18" charset="0"/>
                        <a:cs typeface="Times New Roman" panose="02020603050405020304" pitchFamily="18" charset="0"/>
                      </a:rPr>
                      <m:t>+</m:t>
                    </m:r>
                    <m:r>
                      <a:rPr lang="en-US" altLang="ja-JP" sz="1200" b="0" i="1" dirty="0" smtClean="0">
                        <a:latin typeface="Cambria Math" panose="02040503050406030204" pitchFamily="18" charset="0"/>
                        <a:cs typeface="Times New Roman" panose="02020603050405020304" pitchFamily="18" charset="0"/>
                      </a:rPr>
                      <m:t>𝑦</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b="0" i="0" dirty="0" smtClean="0">
                            <a:latin typeface="Cambria Math" panose="02040503050406030204" pitchFamily="18" charset="0"/>
                            <a:cs typeface="Times New Roman" panose="02020603050405020304" pitchFamily="18" charset="0"/>
                          </a:rPr>
                          <m:t>sin</m:t>
                        </m:r>
                      </m:fName>
                      <m:e>
                        <m:r>
                          <a:rPr lang="en-US" altLang="ja-JP" sz="1200" i="1" dirty="0">
                            <a:latin typeface="Cambria Math" panose="02040503050406030204" pitchFamily="18" charset="0"/>
                            <a:cs typeface="Times New Roman" panose="02020603050405020304" pitchFamily="18" charset="0"/>
                          </a:rPr>
                          <m:t>𝜃</m:t>
                        </m:r>
                      </m:e>
                    </m:func>
                    <m:r>
                      <a:rPr lang="ja-JP" altLang="en-US" sz="1200" i="1" dirty="0">
                        <a:latin typeface="Cambria Math" panose="02040503050406030204" pitchFamily="18" charset="0"/>
                        <a:cs typeface="Times New Roman" panose="02020603050405020304" pitchFamily="18" charset="0"/>
                      </a:rPr>
                      <m:t>が</m:t>
                    </m:r>
                  </m:oMath>
                </a14:m>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420439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14:m>
                  <m:oMath xmlns:m="http://schemas.openxmlformats.org/officeDocument/2006/math">
                    <m:r>
                      <a:rPr lang="en-US" altLang="ja-JP" sz="1200" b="0" i="1" dirty="0" smtClean="0">
                        <a:latin typeface="Cambria Math" panose="02040503050406030204" pitchFamily="18" charset="0"/>
                        <a:cs typeface="Times New Roman" panose="02020603050405020304" pitchFamily="18" charset="0"/>
                      </a:rPr>
                      <m:t>𝜌</m:t>
                    </m:r>
                    <m:r>
                      <a:rPr lang="en-US" altLang="ja-JP" sz="1200" i="1" dirty="0">
                        <a:latin typeface="Cambria Math" panose="02040503050406030204" pitchFamily="18" charset="0"/>
                        <a:cs typeface="Times New Roman" panose="02020603050405020304" pitchFamily="18" charset="0"/>
                      </a:rPr>
                      <m:t>=</m:t>
                    </m:r>
                    <m:r>
                      <a:rPr lang="en-US" altLang="ja-JP" sz="1200" i="1" dirty="0">
                        <a:latin typeface="Cambria Math" panose="02040503050406030204" pitchFamily="18" charset="0"/>
                        <a:cs typeface="Times New Roman" panose="02020603050405020304" pitchFamily="18" charset="0"/>
                      </a:rPr>
                      <m:t>𝑥</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dirty="0">
                            <a:latin typeface="Cambria Math" panose="02040503050406030204" pitchFamily="18" charset="0"/>
                            <a:cs typeface="Times New Roman" panose="02020603050405020304" pitchFamily="18" charset="0"/>
                          </a:rPr>
                          <m:t>cos</m:t>
                        </m:r>
                      </m:fName>
                      <m:e>
                        <m:r>
                          <a:rPr lang="en-US" altLang="ja-JP" sz="1200" i="1" dirty="0">
                            <a:latin typeface="Cambria Math" panose="02040503050406030204" pitchFamily="18" charset="0"/>
                            <a:cs typeface="Times New Roman" panose="02020603050405020304" pitchFamily="18" charset="0"/>
                          </a:rPr>
                          <m:t>𝜃</m:t>
                        </m:r>
                      </m:e>
                    </m:func>
                    <m:r>
                      <a:rPr lang="en-US" altLang="ja-JP" sz="1200" i="1" dirty="0">
                        <a:latin typeface="Cambria Math" panose="02040503050406030204" pitchFamily="18" charset="0"/>
                        <a:cs typeface="Times New Roman" panose="02020603050405020304" pitchFamily="18" charset="0"/>
                      </a:rPr>
                      <m:t>+</m:t>
                    </m:r>
                    <m:r>
                      <a:rPr lang="en-US" altLang="ja-JP" sz="1200" b="0" i="1" dirty="0" smtClean="0">
                        <a:latin typeface="Cambria Math" panose="02040503050406030204" pitchFamily="18" charset="0"/>
                        <a:cs typeface="Times New Roman" panose="02020603050405020304" pitchFamily="18" charset="0"/>
                      </a:rPr>
                      <m:t>𝑦</m:t>
                    </m:r>
                    <m:func>
                      <m:funcPr>
                        <m:ctrlPr>
                          <a:rPr lang="en-US" altLang="ja-JP" sz="1200" i="1" dirty="0">
                            <a:latin typeface="Cambria Math" panose="02040503050406030204" pitchFamily="18" charset="0"/>
                            <a:cs typeface="Times New Roman" panose="02020603050405020304" pitchFamily="18" charset="0"/>
                          </a:rPr>
                        </m:ctrlPr>
                      </m:funcPr>
                      <m:fName>
                        <m:r>
                          <m:rPr>
                            <m:sty m:val="p"/>
                          </m:rPr>
                          <a:rPr lang="en-US" altLang="ja-JP" sz="1200" b="0" i="0" dirty="0" smtClean="0">
                            <a:latin typeface="Cambria Math" panose="02040503050406030204" pitchFamily="18" charset="0"/>
                            <a:cs typeface="Times New Roman" panose="02020603050405020304" pitchFamily="18" charset="0"/>
                          </a:rPr>
                          <m:t>sin</m:t>
                        </m:r>
                      </m:fName>
                      <m:e>
                        <m:r>
                          <a:rPr lang="en-US" altLang="ja-JP" sz="1200" i="1" dirty="0">
                            <a:latin typeface="Cambria Math" panose="02040503050406030204" pitchFamily="18" charset="0"/>
                            <a:cs typeface="Times New Roman" panose="02020603050405020304" pitchFamily="18" charset="0"/>
                          </a:rPr>
                          <m:t>𝜃</m:t>
                        </m:r>
                      </m:e>
                    </m:func>
                    <m:r>
                      <a:rPr lang="ja-JP" altLang="en-US" sz="1200" i="1" dirty="0">
                        <a:latin typeface="Cambria Math" panose="02040503050406030204" pitchFamily="18" charset="0"/>
                        <a:cs typeface="Times New Roman" panose="02020603050405020304" pitchFamily="18" charset="0"/>
                      </a:rPr>
                      <m:t>が</m:t>
                    </m:r>
                  </m:oMath>
                </a14:m>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https://www.youtube.com/watch?v=ebfi7qOFLuo</a:t>
            </a:r>
          </a:p>
          <a:p>
            <a:r>
              <a:rPr kumimoji="1" lang="ja-JP" altLang="en-US" smtClean="0"/>
              <a:t>時間があれば動画を紹介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ハフ変換画像を見せたい </a:t>
            </a:r>
            <a:r>
              <a:rPr kumimoji="1" lang="en-US" altLang="ja-JP" dirty="0" smtClean="0"/>
              <a:t>:</a:t>
            </a:r>
            <a:r>
              <a:rPr kumimoji="1" lang="en-US" altLang="ja-JP" baseline="0" dirty="0" smtClean="0"/>
              <a:t> </a:t>
            </a:r>
          </a:p>
          <a:p>
            <a:r>
              <a:rPr kumimoji="1" lang="en-US" altLang="ja-JP" dirty="0" smtClean="0"/>
              <a:t>https://www.google.co.jp/search?q=hough+transform&amp;client=firefox-b-ab&amp;source=lnms&amp;tbm=isch&amp;sa=X&amp;ved=0ahUKEwiF5Iqg6ZfTAhUMwrwKHfsMCeMQ_AUICSgC&amp;biw=1420&amp;bih=815</a:t>
            </a:r>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TODO</a:t>
            </a:r>
          </a:p>
          <a:p>
            <a:r>
              <a:rPr kumimoji="1" lang="ja-JP" altLang="en-US" dirty="0" smtClean="0"/>
              <a:t>円ハフ</a:t>
            </a:r>
            <a:endParaRPr kumimoji="1" lang="en-US" altLang="ja-JP" dirty="0" smtClean="0"/>
          </a:p>
          <a:p>
            <a:r>
              <a:rPr kumimoji="1" lang="ja-JP" altLang="en-US" dirty="0" smtClean="0"/>
              <a:t>一般化ハフ</a:t>
            </a:r>
            <a:endParaRPr kumimoji="1" lang="en-US" altLang="ja-JP" dirty="0" smtClean="0"/>
          </a:p>
          <a:p>
            <a:r>
              <a:rPr kumimoji="1" lang="ja-JP" altLang="en-US" dirty="0" smtClean="0"/>
              <a:t>サリエンシーマップ</a:t>
            </a:r>
            <a:endParaRPr kumimoji="1" lang="en-US" altLang="ja-JP" dirty="0" smtClean="0"/>
          </a:p>
          <a:p>
            <a:endParaRPr kumimoji="1" lang="en-US" altLang="ja-JP" dirty="0" smtClean="0"/>
          </a:p>
          <a:p>
            <a:r>
              <a:rPr kumimoji="1" lang="ja-JP" altLang="en-US" dirty="0" smtClean="0"/>
              <a:t>手作業でハフ変換をしてみる？</a:t>
            </a:r>
            <a:endParaRPr kumimoji="1" lang="en-US" altLang="ja-JP" dirty="0" smtClean="0"/>
          </a:p>
          <a:p>
            <a:r>
              <a:rPr kumimoji="1" lang="ja-JP" altLang="en-US" dirty="0" smtClean="0"/>
              <a:t>結構大切かも？？</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TODO </a:t>
            </a:r>
          </a:p>
          <a:p>
            <a:r>
              <a:rPr kumimoji="1" lang="ja-JP" altLang="en-US" dirty="0" smtClean="0"/>
              <a:t>左の一番下から、右への変形が自明ではなくない？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indent="0">
                  <a:lnSpc>
                    <a:spcPct val="100000"/>
                  </a:lnSpc>
                  <a:spcBef>
                    <a:spcPts val="600"/>
                  </a:spcBef>
                  <a:buNone/>
                </a:pPr>
                <a14:m>
                  <m:oMath xmlns:m="http://schemas.openxmlformats.org/officeDocument/2006/math">
                    <m:r>
                      <a:rPr lang="en-US" altLang="ja-JP" sz="800" i="1" smtClean="0">
                        <a:latin typeface="Cambria Math" panose="02040503050406030204" pitchFamily="18" charset="0"/>
                        <a:ea typeface="Cambria Math" panose="02040503050406030204" pitchFamily="18" charset="0"/>
                      </a:rPr>
                      <m:t>ℱ</m:t>
                    </m:r>
                    <m:d>
                      <m:dPr>
                        <m:begChr m:val="["/>
                        <m:endChr m:val="]"/>
                        <m:ctrlPr>
                          <a:rPr lang="ja-JP" altLang="ja-JP" sz="800" i="1">
                            <a:latin typeface="Cambria Math" panose="02040503050406030204" pitchFamily="18" charset="0"/>
                          </a:rPr>
                        </m:ctrlPr>
                      </m:dPr>
                      <m:e>
                        <m:sSub>
                          <m:sSubPr>
                            <m:ctrlPr>
                              <a:rPr lang="ja-JP" altLang="ja-JP" sz="800" i="1">
                                <a:latin typeface="Cambria Math" panose="02040503050406030204" pitchFamily="18" charset="0"/>
                              </a:rPr>
                            </m:ctrlPr>
                          </m:sSubPr>
                          <m:e>
                            <m:r>
                              <a:rPr lang="en-US" altLang="ja-JP" sz="800" i="1">
                                <a:latin typeface="Cambria Math" panose="02040503050406030204" pitchFamily="18" charset="0"/>
                              </a:rPr>
                              <m:t>𝑔</m:t>
                            </m:r>
                          </m:e>
                          <m:sub>
                            <m:r>
                              <m:rPr>
                                <m:sty m:val="p"/>
                              </m:rPr>
                              <a:rPr lang="en-US" altLang="ja-JP" sz="800">
                                <a:latin typeface="Cambria Math" panose="02040503050406030204" pitchFamily="18" charset="0"/>
                              </a:rPr>
                              <m:t>σ</m:t>
                            </m:r>
                          </m:sub>
                        </m:sSub>
                        <m:d>
                          <m:dPr>
                            <m:ctrlPr>
                              <a:rPr lang="ja-JP" altLang="ja-JP" sz="800" i="1">
                                <a:latin typeface="Cambria Math" panose="02040503050406030204" pitchFamily="18" charset="0"/>
                              </a:rPr>
                            </m:ctrlPr>
                          </m:dPr>
                          <m:e>
                            <m:r>
                              <a:rPr lang="en-US" altLang="ja-JP" sz="800" i="1">
                                <a:latin typeface="Cambria Math" panose="02040503050406030204" pitchFamily="18" charset="0"/>
                              </a:rPr>
                              <m:t>𝑥</m:t>
                            </m:r>
                          </m:e>
                        </m:d>
                      </m:e>
                    </m:d>
                    <m:d>
                      <m:dPr>
                        <m:ctrlPr>
                          <a:rPr lang="ja-JP" altLang="ja-JP" sz="800" i="1">
                            <a:latin typeface="Cambria Math" panose="02040503050406030204" pitchFamily="18" charset="0"/>
                          </a:rPr>
                        </m:ctrlPr>
                      </m:dPr>
                      <m:e>
                        <m:r>
                          <a:rPr lang="en-US" altLang="ja-JP" sz="800" i="1">
                            <a:latin typeface="Cambria Math" panose="02040503050406030204" pitchFamily="18" charset="0"/>
                          </a:rPr>
                          <m:t>𝜔</m:t>
                        </m:r>
                      </m:e>
                    </m:d>
                    <m:r>
                      <a:rPr lang="en-US" altLang="ja-JP" sz="800">
                        <a:latin typeface="Cambria Math" panose="02040503050406030204" pitchFamily="18" charset="0"/>
                      </a:rPr>
                      <m:t>=</m:t>
                    </m:r>
                    <m:nary>
                      <m:naryPr>
                        <m:limLoc m:val="subSup"/>
                        <m:ctrlPr>
                          <a:rPr lang="ja-JP" altLang="ja-JP" sz="800" i="1">
                            <a:latin typeface="Cambria Math" panose="02040503050406030204" pitchFamily="18" charset="0"/>
                          </a:rPr>
                        </m:ctrlPr>
                      </m:naryPr>
                      <m:sub>
                        <m:r>
                          <a:rPr lang="en-US" altLang="ja-JP" sz="800" i="1">
                            <a:latin typeface="Cambria Math" panose="02040503050406030204" pitchFamily="18" charset="0"/>
                          </a:rPr>
                          <m:t>−∞</m:t>
                        </m:r>
                      </m:sub>
                      <m:sup>
                        <m:r>
                          <a:rPr lang="en-US" altLang="ja-JP" sz="800" i="1">
                            <a:latin typeface="Cambria Math" panose="02040503050406030204" pitchFamily="18" charset="0"/>
                          </a:rPr>
                          <m:t>∞</m:t>
                        </m:r>
                      </m:sup>
                      <m:e>
                        <m:f>
                          <m:fPr>
                            <m:ctrlPr>
                              <a:rPr lang="ja-JP" altLang="ja-JP" sz="1200" i="1" smtClean="0">
                                <a:latin typeface="Cambria Math" panose="02040503050406030204" pitchFamily="18" charset="0"/>
                              </a:rPr>
                            </m:ctrlPr>
                          </m:fPr>
                          <m:num>
                            <m:r>
                              <a:rPr lang="en-US" altLang="ja-JP" sz="1200" i="1">
                                <a:latin typeface="Cambria Math" panose="02040503050406030204" pitchFamily="18" charset="0"/>
                              </a:rPr>
                              <m:t>1</m:t>
                            </m:r>
                          </m:num>
                          <m:den>
                            <m:rad>
                              <m:radPr>
                                <m:degHide m:val="on"/>
                                <m:ctrlPr>
                                  <a:rPr lang="ja-JP" altLang="ja-JP" sz="1200" i="1">
                                    <a:latin typeface="Cambria Math" panose="02040503050406030204" pitchFamily="18" charset="0"/>
                                  </a:rPr>
                                </m:ctrlPr>
                              </m:radPr>
                              <m:deg/>
                              <m:e>
                                <m:r>
                                  <a:rPr lang="en-US" altLang="ja-JP" sz="1200" i="1">
                                    <a:latin typeface="Cambria Math" panose="02040503050406030204" pitchFamily="18" charset="0"/>
                                  </a:rPr>
                                  <m:t>2</m:t>
                                </m:r>
                                <m:r>
                                  <a:rPr lang="en-US" altLang="ja-JP" sz="1200" i="1">
                                    <a:latin typeface="Cambria Math" panose="02040503050406030204" pitchFamily="18" charset="0"/>
                                  </a:rPr>
                                  <m:t>𝜋</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e>
                            </m:rad>
                          </m:den>
                        </m:f>
                        <m:r>
                          <a:rPr lang="en-US" altLang="ja-JP" sz="1200" i="1">
                            <a:latin typeface="Cambria Math" panose="02040503050406030204" pitchFamily="18" charset="0"/>
                          </a:rPr>
                          <m:t> </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𝑒</m:t>
                            </m:r>
                          </m:e>
                          <m:sup>
                            <m:r>
                              <a:rPr lang="en-US" altLang="ja-JP" sz="1200" i="1">
                                <a:latin typeface="Cambria Math" panose="02040503050406030204" pitchFamily="18" charset="0"/>
                              </a:rPr>
                              <m:t>−</m:t>
                            </m:r>
                            <m:f>
                              <m:fPr>
                                <m:ctrlPr>
                                  <a:rPr lang="ja-JP" altLang="ja-JP" sz="1200" i="1">
                                    <a:latin typeface="Cambria Math" panose="02040503050406030204" pitchFamily="18" charset="0"/>
                                  </a:rPr>
                                </m:ctrlPr>
                              </m:fPr>
                              <m:num>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2</m:t>
                                    </m:r>
                                  </m:sup>
                                </m:sSup>
                              </m:num>
                              <m:den>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den>
                            </m:f>
                          </m:sup>
                        </m:sSup>
                        <m:sSup>
                          <m:sSupPr>
                            <m:ctrlPr>
                              <a:rPr lang="ja-JP" altLang="ja-JP" sz="800" i="1">
                                <a:latin typeface="Cambria Math" panose="02040503050406030204" pitchFamily="18" charset="0"/>
                              </a:rPr>
                            </m:ctrlPr>
                          </m:sSupPr>
                          <m:e>
                            <m:r>
                              <m:rPr>
                                <m:sty m:val="p"/>
                              </m:rPr>
                              <a:rPr lang="en-US" altLang="ja-JP" sz="800">
                                <a:latin typeface="Cambria Math" panose="02040503050406030204" pitchFamily="18" charset="0"/>
                              </a:rPr>
                              <m:t>e</m:t>
                            </m:r>
                          </m:e>
                          <m:sup>
                            <m:r>
                              <a:rPr lang="en-US" altLang="ja-JP" sz="800" i="1">
                                <a:latin typeface="Cambria Math" panose="02040503050406030204" pitchFamily="18" charset="0"/>
                              </a:rPr>
                              <m:t>−</m:t>
                            </m:r>
                            <m:r>
                              <a:rPr lang="en-US" altLang="ja-JP" sz="800" i="1">
                                <a:latin typeface="Cambria Math" panose="02040503050406030204" pitchFamily="18" charset="0"/>
                              </a:rPr>
                              <m:t>𝜔</m:t>
                            </m:r>
                            <m:r>
                              <a:rPr lang="en-US" altLang="ja-JP" sz="800" i="1">
                                <a:latin typeface="Cambria Math" panose="02040503050406030204" pitchFamily="18" charset="0"/>
                              </a:rPr>
                              <m:t>𝑥𝑖</m:t>
                            </m:r>
                          </m:sup>
                        </m:sSup>
                        <m:r>
                          <a:rPr lang="en-US" altLang="ja-JP" sz="800" i="1">
                            <a:latin typeface="Cambria Math" panose="02040503050406030204" pitchFamily="18" charset="0"/>
                          </a:rPr>
                          <m:t>𝑑𝑥</m:t>
                        </m:r>
                      </m:e>
                    </m:nary>
                    <m:r>
                      <a:rPr lang="en-US" altLang="ja-JP" sz="800" b="0" i="1" smtClean="0">
                        <a:latin typeface="Cambria Math" panose="02040503050406030204" pitchFamily="18" charset="0"/>
                      </a:rPr>
                      <m:t>=</m:t>
                    </m:r>
                    <m:f>
                      <m:fPr>
                        <m:ctrlPr>
                          <a:rPr lang="en-US" altLang="ja-JP" sz="800" b="0" i="1" smtClean="0">
                            <a:latin typeface="Cambria Math" panose="02040503050406030204" pitchFamily="18" charset="0"/>
                          </a:rPr>
                        </m:ctrlPr>
                      </m:fPr>
                      <m:num>
                        <m:r>
                          <a:rPr lang="en-US" altLang="ja-JP" sz="800" b="0" i="1" smtClean="0">
                            <a:latin typeface="Cambria Math" panose="02040503050406030204" pitchFamily="18" charset="0"/>
                          </a:rPr>
                          <m:t>1</m:t>
                        </m:r>
                      </m:num>
                      <m:den>
                        <m:rad>
                          <m:radPr>
                            <m:degHide m:val="on"/>
                            <m:ctrlPr>
                              <a:rPr lang="ja-JP" altLang="ja-JP" sz="1200" i="1" smtClean="0">
                                <a:latin typeface="Cambria Math" panose="02040503050406030204" pitchFamily="18" charset="0"/>
                              </a:rPr>
                            </m:ctrlPr>
                          </m:radPr>
                          <m:deg/>
                          <m:e>
                            <m:r>
                              <a:rPr lang="en-US" altLang="ja-JP" sz="1200" i="1">
                                <a:latin typeface="Cambria Math" panose="02040503050406030204" pitchFamily="18" charset="0"/>
                              </a:rPr>
                              <m:t>2</m:t>
                            </m:r>
                            <m:r>
                              <a:rPr lang="en-US" altLang="ja-JP" sz="1200" i="1">
                                <a:latin typeface="Cambria Math" panose="02040503050406030204" pitchFamily="18" charset="0"/>
                              </a:rPr>
                              <m:t>𝜋</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e>
                        </m:rad>
                      </m:den>
                    </m:f>
                    <m:rad>
                      <m:radPr>
                        <m:degHide m:val="on"/>
                        <m:ctrlPr>
                          <a:rPr kumimoji="1" lang="ja-JP" altLang="ja-JP" sz="1200" i="1" kern="1200" smtClean="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lang="ja-JP" altLang="ja-JP" sz="1200" i="1" smtClean="0">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b="0" i="1" kern="1200" smtClean="0">
                                <a:solidFill>
                                  <a:schemeClr val="tx1"/>
                                </a:solidFill>
                                <a:effectLst/>
                                <a:latin typeface="Cambria Math" panose="02040503050406030204" pitchFamily="18" charset="0"/>
                                <a:ea typeface="+mn-ea"/>
                                <a:cs typeface="+mn-cs"/>
                              </a:rPr>
                              <m:t>1</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sSup>
                          <m:sSupPr>
                            <m:ctrlPr>
                              <a:rPr lang="ja-JP" altLang="ja-JP" sz="1200" i="1" smtClean="0">
                                <a:latin typeface="Cambria Math" panose="02040503050406030204" pitchFamily="18" charset="0"/>
                              </a:rPr>
                            </m:ctrlPr>
                          </m:sSupPr>
                          <m:e>
                            <m:r>
                              <a:rPr lang="en-US" altLang="ja-JP" sz="1200" i="1">
                                <a:latin typeface="Cambria Math" panose="02040503050406030204" pitchFamily="18" charset="0"/>
                              </a:rPr>
                              <m:t>2</m:t>
                            </m:r>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den>
                        </m:f>
                      </m:sup>
                    </m:sSup>
                    <m:r>
                      <a:rPr lang="en-US" altLang="ja-JP" sz="1200" b="0" i="1" smtClean="0">
                        <a:latin typeface="Cambria Math" panose="02040503050406030204" pitchFamily="18" charset="0"/>
                      </a:rPr>
                      <m:t>=</m:t>
                    </m:r>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𝑒</m:t>
                        </m:r>
                      </m:e>
                      <m:sup>
                        <m:r>
                          <a:rPr lang="en-US" altLang="ja-JP" sz="1200" i="1">
                            <a:latin typeface="Cambria Math" panose="02040503050406030204" pitchFamily="18" charset="0"/>
                          </a:rPr>
                          <m:t>−</m:t>
                        </m:r>
                        <m:f>
                          <m:fPr>
                            <m:ctrlPr>
                              <a:rPr lang="ja-JP" altLang="ja-JP" sz="1200" i="1">
                                <a:latin typeface="Cambria Math" panose="02040503050406030204" pitchFamily="18" charset="0"/>
                              </a:rPr>
                            </m:ctrlPr>
                          </m:fPr>
                          <m:num>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𝜔</m:t>
                                </m:r>
                              </m:e>
                              <m:sup>
                                <m:r>
                                  <a:rPr lang="en-US" altLang="ja-JP" sz="1200" i="1">
                                    <a:latin typeface="Cambria Math" panose="02040503050406030204" pitchFamily="18" charset="0"/>
                                  </a:rPr>
                                  <m:t>2</m:t>
                                </m:r>
                              </m:sup>
                            </m:sSup>
                            <m:sSup>
                              <m:sSupPr>
                                <m:ctrlPr>
                                  <a:rPr lang="ja-JP" altLang="ja-JP" sz="1200" i="1">
                                    <a:latin typeface="Cambria Math" panose="02040503050406030204" pitchFamily="18" charset="0"/>
                                  </a:rPr>
                                </m:ctrlPr>
                              </m:sSupPr>
                              <m:e>
                                <m:r>
                                  <a:rPr lang="en-US" altLang="ja-JP" sz="1200" i="1">
                                    <a:latin typeface="Cambria Math" panose="02040503050406030204" pitchFamily="18" charset="0"/>
                                  </a:rPr>
                                  <m:t>𝜎</m:t>
                                </m:r>
                              </m:e>
                              <m:sup>
                                <m:r>
                                  <a:rPr lang="en-US" altLang="ja-JP" sz="1200" i="1">
                                    <a:latin typeface="Cambria Math" panose="02040503050406030204" pitchFamily="18" charset="0"/>
                                  </a:rPr>
                                  <m:t>2</m:t>
                                </m:r>
                              </m:sup>
                            </m:sSup>
                          </m:num>
                          <m:den>
                            <m:r>
                              <a:rPr lang="en-US" altLang="ja-JP" sz="1200">
                                <a:latin typeface="Cambria Math" panose="02040503050406030204" pitchFamily="18" charset="0"/>
                              </a:rPr>
                              <m:t>2</m:t>
                            </m:r>
                          </m:den>
                        </m:f>
                      </m:sup>
                    </m:sSup>
                  </m:oMath>
                </a14:m>
                <a:r>
                  <a:rPr kumimoji="1" lang="en-US" altLang="ja-JP" dirty="0" smtClean="0"/>
                  <a:t> </a:t>
                </a:r>
              </a:p>
              <a:p>
                <a:endParaRPr kumimoji="1" lang="en-US" altLang="ja-JP" dirty="0" smtClean="0"/>
              </a:p>
              <a:p>
                <a:endParaRPr kumimoji="1" lang="en-US" altLang="ja-JP" dirty="0" smtClean="0"/>
              </a:p>
              <a:p>
                <a:endParaRPr kumimoji="1" lang="en-US" altLang="ja-JP" dirty="0" smtClean="0"/>
              </a:p>
              <a:p>
                <a:r>
                  <a:rPr kumimoji="1" lang="en-US" altLang="ja-JP" dirty="0" smtClean="0"/>
                  <a:t>TODO</a:t>
                </a:r>
                <a:r>
                  <a:rPr kumimoji="1" lang="ja-JP" altLang="en-US" dirty="0" smtClean="0"/>
                  <a:t>　以下の公式の証明を</a:t>
                </a:r>
                <a:r>
                  <a:rPr kumimoji="1" lang="en-US" altLang="ja-JP" dirty="0" smtClean="0"/>
                  <a:t>…</a:t>
                </a:r>
              </a:p>
              <a:p>
                <a:endParaRPr kumimoji="1" lang="en-US" altLang="ja-JP" dirty="0" smtClean="0"/>
              </a:p>
              <a:p>
                <a14:m>
                  <m:oMath xmlns:m="http://schemas.openxmlformats.org/officeDocument/2006/math">
                    <m:r>
                      <a:rPr kumimoji="1" lang="en-US" altLang="ja-JP" sz="1200" i="1" kern="1200" smtClean="0">
                        <a:solidFill>
                          <a:schemeClr val="tx1"/>
                        </a:solidFill>
                        <a:effectLst/>
                        <a:latin typeface="Cambria Math" panose="02040503050406030204" pitchFamily="18" charset="0"/>
                        <a:ea typeface="+mn-ea"/>
                        <a:cs typeface="+mn-cs"/>
                      </a:rPr>
                      <m:t>𝐹</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r>
                      <a:rPr kumimoji="1" lang="en-US" altLang="ja-JP" sz="1200" i="1" kern="1200">
                        <a:solidFill>
                          <a:schemeClr val="tx1"/>
                        </a:solidFill>
                        <a:effectLst/>
                        <a:latin typeface="Cambria Math" panose="02040503050406030204" pitchFamily="18" charset="0"/>
                        <a:ea typeface="+mn-ea"/>
                        <a:cs typeface="+mn-cs"/>
                      </a:rPr>
                      <m:t>=</m:t>
                    </m:r>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m:t>
                    </m:r>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𝜋</m:t>
                                </m:r>
                              </m:e>
                              <m:sup>
                                <m:r>
                                  <a:rPr kumimoji="1" lang="en-US" altLang="ja-JP" sz="1200" i="1" kern="1200">
                                    <a:solidFill>
                                      <a:schemeClr val="tx1"/>
                                    </a:solidFill>
                                    <a:effectLst/>
                                    <a:latin typeface="Cambria Math" panose="02040503050406030204" pitchFamily="18" charset="0"/>
                                    <a:ea typeface="+mn-ea"/>
                                    <a:cs typeface="+mn-cs"/>
                                  </a:rPr>
                                  <m:t>2</m:t>
                                </m:r>
                              </m:sup>
                            </m:sSup>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𝑎</m:t>
                            </m:r>
                          </m:den>
                        </m:f>
                      </m:sup>
                    </m:sSup>
                    <m:r>
                      <a:rPr kumimoji="1" lang="en-US" altLang="ja-JP" sz="1200" i="1" kern="1200">
                        <a:solidFill>
                          <a:schemeClr val="tx1"/>
                        </a:solidFill>
                        <a:effectLst/>
                        <a:latin typeface="Cambria Math" panose="02040503050406030204" pitchFamily="18" charset="0"/>
                        <a:ea typeface="+mn-ea"/>
                        <a:cs typeface="+mn-cs"/>
                      </a:rPr>
                      <m:t>       </m:t>
                    </m:r>
                    <m:r>
                      <a:rPr kumimoji="1" lang="en-US" altLang="ja-JP" sz="1200" kern="1200">
                        <a:solidFill>
                          <a:schemeClr val="tx1"/>
                        </a:solidFill>
                        <a:effectLst/>
                        <a:latin typeface="Cambria Math" panose="02040503050406030204" pitchFamily="18" charset="0"/>
                        <a:ea typeface="+mn-ea"/>
                        <a:cs typeface="+mn-cs"/>
                      </a:rPr>
                      <m:t>…</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kern="1200">
                            <a:solidFill>
                              <a:schemeClr val="tx1"/>
                            </a:solidFill>
                            <a:effectLst/>
                            <a:latin typeface="Cambria Math" panose="02040503050406030204" pitchFamily="18" charset="0"/>
                            <a:ea typeface="+mn-ea"/>
                            <a:cs typeface="+mn-cs"/>
                          </a:rPr>
                          <m:t>3</m:t>
                        </m:r>
                      </m:e>
                    </m:d>
                  </m:oMath>
                </a14:m>
                <a:r>
                  <a:rPr kumimoji="1" lang="en-US" altLang="ja-JP" sz="1200" kern="1200" dirty="0" smtClean="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14:m>
                  <m:oMath xmlns:m="http://schemas.openxmlformats.org/officeDocument/2006/math">
                    <m:r>
                      <a:rPr kumimoji="1" lang="en-US" altLang="ja-JP" sz="1200" i="1" kern="1200">
                        <a:solidFill>
                          <a:schemeClr val="tx1"/>
                        </a:solidFill>
                        <a:effectLst/>
                        <a:latin typeface="Cambria Math" panose="02040503050406030204" pitchFamily="18" charset="0"/>
                        <a:ea typeface="+mn-ea"/>
                        <a:cs typeface="+mn-cs"/>
                      </a:rPr>
                      <m:t>𝐹</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𝜔</m:t>
                        </m:r>
                      </m:e>
                    </m:d>
                    <m:r>
                      <a:rPr kumimoji="1" lang="en-US" altLang="ja-JP" sz="1200" i="1" kern="1200">
                        <a:solidFill>
                          <a:schemeClr val="tx1"/>
                        </a:solidFill>
                        <a:effectLst/>
                        <a:latin typeface="Cambria Math" panose="02040503050406030204" pitchFamily="18" charset="0"/>
                        <a:ea typeface="+mn-ea"/>
                        <a:cs typeface="+mn-cs"/>
                      </a:rPr>
                      <m:t>=</m:t>
                    </m:r>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m:t>
                    </m:r>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r>
                              <a:rPr kumimoji="1" lang="en-US" altLang="ja-JP" sz="1200" i="1" kern="1200">
                                <a:solidFill>
                                  <a:schemeClr val="tx1"/>
                                </a:solidFill>
                                <a:effectLst/>
                                <a:latin typeface="Cambria Math" panose="02040503050406030204" pitchFamily="18" charset="0"/>
                                <a:ea typeface="+mn-ea"/>
                                <a:cs typeface="+mn-cs"/>
                              </a:rPr>
                              <m:t>𝑎</m:t>
                            </m:r>
                          </m:den>
                        </m:f>
                      </m:sup>
                    </m:sSup>
                    <m:r>
                      <a:rPr kumimoji="1" lang="en-US" altLang="ja-JP" sz="1200" i="1" kern="1200">
                        <a:solidFill>
                          <a:schemeClr val="tx1"/>
                        </a:solidFill>
                        <a:effectLst/>
                        <a:latin typeface="Cambria Math" panose="02040503050406030204" pitchFamily="18" charset="0"/>
                        <a:ea typeface="+mn-ea"/>
                        <a:cs typeface="+mn-cs"/>
                      </a:rPr>
                      <m:t>               </m:t>
                    </m:r>
                    <m:r>
                      <a:rPr kumimoji="1" lang="en-US" altLang="ja-JP" sz="1200" kern="1200">
                        <a:solidFill>
                          <a:schemeClr val="tx1"/>
                        </a:solidFill>
                        <a:effectLst/>
                        <a:latin typeface="Cambria Math" panose="02040503050406030204" pitchFamily="18" charset="0"/>
                        <a:ea typeface="+mn-ea"/>
                        <a:cs typeface="+mn-cs"/>
                      </a:rPr>
                      <m:t>…</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kern="1200">
                            <a:solidFill>
                              <a:schemeClr val="tx1"/>
                            </a:solidFill>
                            <a:effectLst/>
                            <a:latin typeface="Cambria Math" panose="02040503050406030204" pitchFamily="18" charset="0"/>
                            <a:ea typeface="+mn-ea"/>
                            <a:cs typeface="+mn-cs"/>
                          </a:rPr>
                          <m:t>4</m:t>
                        </m:r>
                      </m:e>
                    </m:d>
                  </m:oMath>
                </a14:m>
                <a:r>
                  <a:rPr kumimoji="1" lang="en-US" altLang="ja-JP" sz="1200" kern="1200" dirty="0" smtClean="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http://mathworld.wolfram.com/FourierTransformGaussian.html</a:t>
                </a:r>
              </a:p>
              <a:p>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kumimoji="1" lang="en-US" altLang="ja-JP" sz="1200" i="1" kern="1200" smtClean="0">
                        <a:solidFill>
                          <a:schemeClr val="tx1"/>
                        </a:solidFill>
                        <a:effectLst/>
                        <a:latin typeface="Cambria Math" panose="02040503050406030204" pitchFamily="18" charset="0"/>
                        <a:ea typeface="+mn-ea"/>
                        <a:cs typeface="+mn-cs"/>
                      </a:rPr>
                      <m:t>𝑓</m:t>
                    </m:r>
                    <m:d>
                      <m:dPr>
                        <m:ctrlPr>
                          <a:rPr kumimoji="1" lang="ja-JP" altLang="ja-JP" sz="1200" i="1" kern="1200">
                            <a:solidFill>
                              <a:schemeClr val="tx1"/>
                            </a:solidFill>
                            <a:effectLst/>
                            <a:latin typeface="Cambria Math" panose="02040503050406030204" pitchFamily="18" charset="0"/>
                            <a:ea typeface="+mn-ea"/>
                            <a:cs typeface="+mn-cs"/>
                          </a:rPr>
                        </m:ctrlPr>
                      </m:dPr>
                      <m:e>
                        <m:r>
                          <a:rPr kumimoji="1" lang="en-US" altLang="ja-JP" sz="1200" i="1" kern="1200">
                            <a:solidFill>
                              <a:schemeClr val="tx1"/>
                            </a:solidFill>
                            <a:effectLst/>
                            <a:latin typeface="Cambria Math" panose="02040503050406030204" pitchFamily="18" charset="0"/>
                            <a:ea typeface="+mn-ea"/>
                            <a:cs typeface="+mn-cs"/>
                          </a:rPr>
                          <m:t>𝑥</m:t>
                        </m:r>
                      </m:e>
                    </m:d>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𝑎</m:t>
                            </m:r>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   =  </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𝜋</m:t>
                            </m:r>
                          </m:num>
                          <m:den>
                            <m:r>
                              <a:rPr kumimoji="1" lang="en-US" altLang="ja-JP" sz="1200" i="1" kern="1200">
                                <a:solidFill>
                                  <a:schemeClr val="tx1"/>
                                </a:solidFill>
                                <a:effectLst/>
                                <a:latin typeface="Cambria Math" panose="02040503050406030204" pitchFamily="18" charset="0"/>
                                <a:ea typeface="+mn-ea"/>
                                <a:cs typeface="+mn-cs"/>
                              </a:rPr>
                              <m:t>𝑎</m:t>
                            </m:r>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𝜔</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r>
                              <a:rPr kumimoji="1" lang="en-US" altLang="ja-JP" sz="1200" i="1" kern="1200">
                                <a:solidFill>
                                  <a:schemeClr val="tx1"/>
                                </a:solidFill>
                                <a:effectLst/>
                                <a:latin typeface="Cambria Math" panose="02040503050406030204" pitchFamily="18" charset="0"/>
                                <a:ea typeface="+mn-ea"/>
                                <a:cs typeface="+mn-cs"/>
                              </a:rPr>
                              <m:t>𝑎</m:t>
                            </m:r>
                          </m:den>
                        </m:f>
                      </m:sup>
                    </m:sSup>
                  </m:oMath>
                </a14:m>
                <a:r>
                  <a:rPr kumimoji="1" lang="ja-JP" altLang="en-US" dirty="0" smtClean="0"/>
                  <a:t> を利用する</a:t>
                </a:r>
                <a:endParaRPr kumimoji="1" lang="en-US" altLang="ja-JP" dirty="0" smtClean="0"/>
              </a:p>
              <a:p>
                <a14:m>
                  <m:oMath xmlns:m="http://schemas.openxmlformats.org/officeDocument/2006/math">
                    <m:f>
                      <m:fPr>
                        <m:ctrlPr>
                          <a:rPr kumimoji="1" lang="ja-JP" altLang="ja-JP" sz="1200" i="1" kern="1200" smtClean="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nary>
                      <m:naryPr>
                        <m:limLoc m:val="subSup"/>
                        <m:ctrlPr>
                          <a:rPr kumimoji="1" lang="ja-JP" altLang="ja-JP" sz="1200" i="1" kern="1200">
                            <a:solidFill>
                              <a:schemeClr val="tx1"/>
                            </a:solidFill>
                            <a:effectLst/>
                            <a:latin typeface="Cambria Math" panose="02040503050406030204" pitchFamily="18" charset="0"/>
                            <a:ea typeface="+mn-ea"/>
                            <a:cs typeface="+mn-cs"/>
                          </a:rPr>
                        </m:ctrlPr>
                      </m:naryPr>
                      <m:sub>
                        <m:r>
                          <a:rPr kumimoji="1" lang="en-US" altLang="ja-JP" sz="1200" i="1" kern="1200">
                            <a:solidFill>
                              <a:schemeClr val="tx1"/>
                            </a:solidFill>
                            <a:effectLst/>
                            <a:latin typeface="Cambria Math" panose="02040503050406030204" pitchFamily="18" charset="0"/>
                            <a:ea typeface="+mn-ea"/>
                            <a:cs typeface="+mn-cs"/>
                          </a:rPr>
                          <m:t>−∞</m:t>
                        </m:r>
                      </m:sub>
                      <m:sup>
                        <m:r>
                          <a:rPr kumimoji="1" lang="en-US" altLang="ja-JP" sz="1200" i="1" kern="1200">
                            <a:solidFill>
                              <a:schemeClr val="tx1"/>
                            </a:solidFill>
                            <a:effectLst/>
                            <a:latin typeface="Cambria Math" panose="02040503050406030204" pitchFamily="18" charset="0"/>
                            <a:ea typeface="+mn-ea"/>
                            <a:cs typeface="+mn-cs"/>
                          </a:rPr>
                          <m:t>∞</m:t>
                        </m:r>
                      </m:sup>
                      <m:e>
                        <m:sSup>
                          <m:sSupPr>
                            <m:ctrlPr>
                              <a:rPr lang="ja-JP" altLang="ja-JP" sz="1800" i="1" smtClean="0">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sSup>
                          <m:sSupPr>
                            <m:ctrlPr>
                              <a:rPr kumimoji="1" lang="ja-JP" altLang="ja-JP" sz="1200" i="1" kern="1200">
                                <a:solidFill>
                                  <a:schemeClr val="tx1"/>
                                </a:solidFill>
                                <a:effectLst/>
                                <a:latin typeface="Cambria Math" panose="02040503050406030204" pitchFamily="18" charset="0"/>
                                <a:ea typeface="+mn-ea"/>
                                <a:cs typeface="+mn-cs"/>
                              </a:rPr>
                            </m:ctrlPr>
                          </m:sSupPr>
                          <m:e>
                            <m:r>
                              <m:rPr>
                                <m:sty m:val="p"/>
                              </m:rPr>
                              <a:rPr kumimoji="1" lang="en-US" altLang="ja-JP" sz="1200" kern="1200">
                                <a:solidFill>
                                  <a:schemeClr val="tx1"/>
                                </a:solidFill>
                                <a:effectLst/>
                                <a:latin typeface="Cambria Math" panose="02040503050406030204" pitchFamily="18" charset="0"/>
                                <a:ea typeface="+mn-ea"/>
                                <a:cs typeface="+mn-cs"/>
                              </a:rPr>
                              <m:t>e</m:t>
                            </m:r>
                          </m:e>
                          <m:sup>
                            <m:r>
                              <a:rPr kumimoji="1" lang="en-US" altLang="ja-JP" sz="1200" i="1" kern="1200">
                                <a:solidFill>
                                  <a:schemeClr val="tx1"/>
                                </a:solidFill>
                                <a:effectLst/>
                                <a:latin typeface="Cambria Math" panose="02040503050406030204" pitchFamily="18" charset="0"/>
                                <a:ea typeface="+mn-ea"/>
                                <a:cs typeface="+mn-cs"/>
                              </a:rPr>
                              <m:t>𝜔</m:t>
                            </m:r>
                            <m:r>
                              <a:rPr kumimoji="1" lang="en-US" altLang="ja-JP" sz="1200" i="1" kern="1200">
                                <a:solidFill>
                                  <a:schemeClr val="tx1"/>
                                </a:solidFill>
                                <a:effectLst/>
                                <a:latin typeface="Cambria Math" panose="02040503050406030204" pitchFamily="18" charset="0"/>
                                <a:ea typeface="+mn-ea"/>
                                <a:cs typeface="+mn-cs"/>
                              </a:rPr>
                              <m:t>𝑥𝑖</m:t>
                            </m:r>
                          </m:sup>
                        </m:sSup>
                        <m:r>
                          <a:rPr kumimoji="1" lang="en-US" altLang="ja-JP" sz="1200" i="1" kern="1200">
                            <a:solidFill>
                              <a:schemeClr val="tx1"/>
                            </a:solidFill>
                            <a:effectLst/>
                            <a:latin typeface="Cambria Math" panose="02040503050406030204" pitchFamily="18" charset="0"/>
                            <a:ea typeface="+mn-ea"/>
                            <a:cs typeface="+mn-cs"/>
                          </a:rPr>
                          <m:t>𝑑𝑥</m:t>
                        </m:r>
                      </m:e>
                    </m:nary>
                    <m:r>
                      <a:rPr kumimoji="1" lang="en-US" altLang="ja-JP" sz="1200" i="1" kern="1200">
                        <a:solidFill>
                          <a:schemeClr val="tx1"/>
                        </a:solidFill>
                        <a:effectLst/>
                        <a:latin typeface="Cambria Math" panose="02040503050406030204" pitchFamily="18" charset="0"/>
                        <a:ea typeface="+mn-ea"/>
                        <a:cs typeface="+mn-cs"/>
                      </a:rPr>
                      <m:t>   =  </m:t>
                    </m:r>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i="1" kern="1200">
                            <a:solidFill>
                              <a:schemeClr val="tx1"/>
                            </a:solidFill>
                            <a:effectLst/>
                            <a:latin typeface="Cambria Math" panose="02040503050406030204" pitchFamily="18" charset="0"/>
                            <a:ea typeface="+mn-ea"/>
                            <a:cs typeface="+mn-cs"/>
                          </a:rPr>
                          <m:t>1</m:t>
                        </m:r>
                      </m:num>
                      <m:den>
                        <m:r>
                          <a:rPr kumimoji="1" lang="en-US" altLang="ja-JP" sz="1200" i="1" kern="120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den>
                    </m:f>
                    <m:rad>
                      <m:radPr>
                        <m:degHide m:val="on"/>
                        <m:ctrlPr>
                          <a:rPr kumimoji="1" lang="ja-JP" altLang="ja-JP" sz="1200" i="1" kern="120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i="1" kern="1200">
                                <a:solidFill>
                                  <a:schemeClr val="tx1"/>
                                </a:solidFill>
                                <a:effectLst/>
                                <a:latin typeface="Cambria Math" panose="02040503050406030204" pitchFamily="18" charset="0"/>
                                <a:ea typeface="+mn-ea"/>
                                <a:cs typeface="+mn-cs"/>
                              </a:rPr>
                              <m:t>𝜋</m:t>
                            </m:r>
                          </m:num>
                          <m:den>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b="0" i="1" kern="1200" smtClean="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i="1" kern="1200">
                                <a:solidFill>
                                  <a:schemeClr val="tx1"/>
                                </a:solidFill>
                                <a:effectLst/>
                                <a:latin typeface="Cambria Math" panose="02040503050406030204" pitchFamily="18" charset="0"/>
                                <a:ea typeface="+mn-ea"/>
                                <a:cs typeface="+mn-cs"/>
                              </a:rPr>
                              <m:t>4</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sup>
                    </m:sSup>
                    <m:r>
                      <a:rPr kumimoji="1" lang="en-US" altLang="ja-JP" sz="1200" b="0" i="1" kern="1200" smtClean="0">
                        <a:solidFill>
                          <a:schemeClr val="tx1"/>
                        </a:solidFill>
                        <a:effectLst/>
                        <a:latin typeface="Cambria Math" panose="02040503050406030204" pitchFamily="18" charset="0"/>
                        <a:ea typeface="+mn-ea"/>
                        <a:cs typeface="+mn-cs"/>
                      </a:rPr>
                      <m:t>=</m:t>
                    </m:r>
                    <m:rad>
                      <m:radPr>
                        <m:degHide m:val="on"/>
                        <m:ctrlPr>
                          <a:rPr kumimoji="1" lang="ja-JP" altLang="ja-JP" sz="1200" i="1" kern="1200" smtClean="0">
                            <a:solidFill>
                              <a:schemeClr val="tx1"/>
                            </a:solidFill>
                            <a:effectLst/>
                            <a:latin typeface="Cambria Math" panose="02040503050406030204" pitchFamily="18" charset="0"/>
                            <a:ea typeface="+mn-ea"/>
                            <a:cs typeface="+mn-cs"/>
                          </a:rPr>
                        </m:ctrlPr>
                      </m:radPr>
                      <m:deg/>
                      <m:e>
                        <m:f>
                          <m:fPr>
                            <m:ctrlPr>
                              <a:rPr kumimoji="1" lang="ja-JP" altLang="ja-JP" sz="1200" i="1" kern="1200">
                                <a:solidFill>
                                  <a:schemeClr val="tx1"/>
                                </a:solidFill>
                                <a:effectLst/>
                                <a:latin typeface="Cambria Math" panose="02040503050406030204" pitchFamily="18" charset="0"/>
                                <a:ea typeface="+mn-ea"/>
                                <a:cs typeface="+mn-cs"/>
                              </a:rPr>
                            </m:ctrlPr>
                          </m:fPr>
                          <m:num>
                            <m:r>
                              <a:rPr kumimoji="1" lang="en-US" altLang="ja-JP" sz="1200" b="0" i="1" kern="1200" smtClean="0">
                                <a:solidFill>
                                  <a:schemeClr val="tx1"/>
                                </a:solidFill>
                                <a:effectLst/>
                                <a:latin typeface="Cambria Math" panose="02040503050406030204" pitchFamily="18" charset="0"/>
                                <a:ea typeface="+mn-ea"/>
                                <a:cs typeface="+mn-cs"/>
                              </a:rPr>
                              <m:t>1</m:t>
                            </m:r>
                          </m:num>
                          <m:den>
                            <m:r>
                              <a:rPr kumimoji="1" lang="en-US" altLang="ja-JP" sz="1200" b="0" i="1" kern="1200" smtClean="0">
                                <a:solidFill>
                                  <a:schemeClr val="tx1"/>
                                </a:solidFill>
                                <a:effectLst/>
                                <a:latin typeface="Cambria Math" panose="02040503050406030204" pitchFamily="18" charset="0"/>
                                <a:ea typeface="+mn-ea"/>
                                <a:cs typeface="+mn-cs"/>
                              </a:rPr>
                              <m:t>2</m:t>
                            </m:r>
                            <m:r>
                              <a:rPr kumimoji="1" lang="en-US" altLang="ja-JP" sz="1200" b="0" i="1" kern="1200" smtClean="0">
                                <a:solidFill>
                                  <a:schemeClr val="tx1"/>
                                </a:solidFill>
                                <a:effectLst/>
                                <a:latin typeface="Cambria Math" panose="02040503050406030204" pitchFamily="18" charset="0"/>
                                <a:ea typeface="+mn-ea"/>
                                <a:cs typeface="+mn-cs"/>
                              </a:rPr>
                              <m:t>𝜋</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e>
                    </m:rad>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𝑒</m:t>
                        </m:r>
                      </m:e>
                      <m:sup>
                        <m:r>
                          <a:rPr kumimoji="1" lang="en-US" altLang="ja-JP" sz="1200" i="1" kern="1200">
                            <a:solidFill>
                              <a:schemeClr val="tx1"/>
                            </a:solidFill>
                            <a:effectLst/>
                            <a:latin typeface="Cambria Math" panose="02040503050406030204" pitchFamily="18" charset="0"/>
                            <a:ea typeface="+mn-ea"/>
                            <a:cs typeface="+mn-cs"/>
                          </a:rPr>
                          <m:t>−</m:t>
                        </m:r>
                        <m:f>
                          <m:fPr>
                            <m:ctrlPr>
                              <a:rPr kumimoji="1" lang="ja-JP" altLang="ja-JP" sz="1200" i="1" kern="1200">
                                <a:solidFill>
                                  <a:schemeClr val="tx1"/>
                                </a:solidFill>
                                <a:effectLst/>
                                <a:latin typeface="Cambria Math" panose="02040503050406030204" pitchFamily="18" charset="0"/>
                                <a:ea typeface="+mn-ea"/>
                                <a:cs typeface="+mn-cs"/>
                              </a:rPr>
                            </m:ctrlPr>
                          </m:fPr>
                          <m:num>
                            <m:sSup>
                              <m:sSupPr>
                                <m:ctrlPr>
                                  <a:rPr kumimoji="1" lang="ja-JP" altLang="ja-JP" sz="1200" i="1" kern="120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𝑥</m:t>
                                </m:r>
                              </m:e>
                              <m:sup>
                                <m:r>
                                  <a:rPr kumimoji="1" lang="en-US" altLang="ja-JP" sz="1200" i="1" kern="1200">
                                    <a:solidFill>
                                      <a:schemeClr val="tx1"/>
                                    </a:solidFill>
                                    <a:effectLst/>
                                    <a:latin typeface="Cambria Math" panose="02040503050406030204" pitchFamily="18" charset="0"/>
                                    <a:ea typeface="+mn-ea"/>
                                    <a:cs typeface="+mn-cs"/>
                                  </a:rPr>
                                  <m:t>2</m:t>
                                </m:r>
                              </m:sup>
                            </m:sSup>
                          </m:num>
                          <m:den>
                            <m:r>
                              <a:rPr kumimoji="1" lang="en-US" altLang="ja-JP" sz="1200" b="0" i="1" kern="1200" smtClean="0">
                                <a:solidFill>
                                  <a:schemeClr val="tx1"/>
                                </a:solidFill>
                                <a:effectLst/>
                                <a:latin typeface="Cambria Math" panose="02040503050406030204" pitchFamily="18" charset="0"/>
                                <a:ea typeface="+mn-ea"/>
                                <a:cs typeface="+mn-cs"/>
                              </a:rPr>
                              <m:t>2</m:t>
                            </m:r>
                            <m:d>
                              <m:dPr>
                                <m:ctrlPr>
                                  <a:rPr kumimoji="1" lang="en-US" altLang="ja-JP" sz="1200" b="0" i="1" kern="1200" smtClean="0">
                                    <a:solidFill>
                                      <a:schemeClr val="tx1"/>
                                    </a:solidFill>
                                    <a:effectLst/>
                                    <a:latin typeface="Cambria Math" panose="02040503050406030204" pitchFamily="18" charset="0"/>
                                    <a:ea typeface="+mn-ea"/>
                                    <a:cs typeface="+mn-cs"/>
                                  </a:rPr>
                                </m:ctrlPr>
                              </m:dPr>
                              <m:e>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i="1" kern="1200">
                                        <a:solidFill>
                                          <a:schemeClr val="tx1"/>
                                        </a:solidFill>
                                        <a:effectLst/>
                                        <a:latin typeface="Cambria Math" panose="02040503050406030204" pitchFamily="18" charset="0"/>
                                        <a:ea typeface="+mn-ea"/>
                                        <a:cs typeface="+mn-cs"/>
                                      </a:rPr>
                                      <m:t>𝑎</m:t>
                                    </m:r>
                                  </m:e>
                                  <m:sup>
                                    <m:r>
                                      <a:rPr kumimoji="1" lang="en-US" altLang="ja-JP" sz="1200" b="0" i="1" kern="1200" smtClean="0">
                                        <a:solidFill>
                                          <a:schemeClr val="tx1"/>
                                        </a:solidFill>
                                        <a:effectLst/>
                                        <a:latin typeface="Cambria Math" panose="02040503050406030204" pitchFamily="18" charset="0"/>
                                        <a:ea typeface="+mn-ea"/>
                                        <a:cs typeface="+mn-cs"/>
                                      </a:rPr>
                                      <m:t>2</m:t>
                                    </m:r>
                                  </m:sup>
                                </m:sSup>
                                <m:r>
                                  <a:rPr kumimoji="1" lang="en-US" altLang="ja-JP" sz="1200" b="0" i="1" kern="1200" smtClean="0">
                                    <a:solidFill>
                                      <a:schemeClr val="tx1"/>
                                    </a:solidFill>
                                    <a:effectLst/>
                                    <a:latin typeface="Cambria Math" panose="02040503050406030204" pitchFamily="18" charset="0"/>
                                    <a:ea typeface="+mn-ea"/>
                                    <a:cs typeface="+mn-cs"/>
                                  </a:rPr>
                                  <m:t>+</m:t>
                                </m:r>
                                <m:sSup>
                                  <m:sSupPr>
                                    <m:ctrlPr>
                                      <a:rPr kumimoji="1" lang="en-US" altLang="ja-JP" sz="1200" b="0" i="1" kern="1200" smtClean="0">
                                        <a:solidFill>
                                          <a:schemeClr val="tx1"/>
                                        </a:solidFill>
                                        <a:effectLst/>
                                        <a:latin typeface="Cambria Math" panose="02040503050406030204" pitchFamily="18" charset="0"/>
                                        <a:ea typeface="+mn-ea"/>
                                        <a:cs typeface="+mn-cs"/>
                                      </a:rPr>
                                    </m:ctrlPr>
                                  </m:sSupPr>
                                  <m:e>
                                    <m:r>
                                      <a:rPr kumimoji="1" lang="en-US" altLang="ja-JP" sz="1200" b="0" i="1" kern="1200" smtClean="0">
                                        <a:solidFill>
                                          <a:schemeClr val="tx1"/>
                                        </a:solidFill>
                                        <a:effectLst/>
                                        <a:latin typeface="Cambria Math" panose="02040503050406030204" pitchFamily="18" charset="0"/>
                                        <a:ea typeface="+mn-ea"/>
                                        <a:cs typeface="+mn-cs"/>
                                      </a:rPr>
                                      <m:t>𝑏</m:t>
                                    </m:r>
                                  </m:e>
                                  <m:sup>
                                    <m:r>
                                      <a:rPr kumimoji="1" lang="en-US" altLang="ja-JP" sz="1200" b="0" i="1" kern="1200" smtClean="0">
                                        <a:solidFill>
                                          <a:schemeClr val="tx1"/>
                                        </a:solidFill>
                                        <a:effectLst/>
                                        <a:latin typeface="Cambria Math" panose="02040503050406030204" pitchFamily="18" charset="0"/>
                                        <a:ea typeface="+mn-ea"/>
                                        <a:cs typeface="+mn-cs"/>
                                      </a:rPr>
                                      <m:t>2</m:t>
                                    </m:r>
                                  </m:sup>
                                </m:sSup>
                              </m:e>
                            </m:d>
                          </m:den>
                        </m:f>
                      </m:sup>
                    </m:sSup>
                  </m:oMath>
                </a14:m>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なんでガウシアンなの？</a:t>
            </a:r>
            <a:endParaRPr kumimoji="1" lang="en-US" altLang="ja-JP" dirty="0" smtClean="0"/>
          </a:p>
          <a:p>
            <a:endParaRPr kumimoji="1" lang="en-US" altLang="ja-JP" dirty="0" smtClean="0"/>
          </a:p>
          <a:p>
            <a:r>
              <a:rPr kumimoji="1" lang="en-US" altLang="ja-JP" dirty="0" err="1" smtClean="0"/>
              <a:t>Florack</a:t>
            </a:r>
            <a:r>
              <a:rPr kumimoji="1" lang="en-US" altLang="ja-JP" dirty="0" smtClean="0"/>
              <a:t> et al. 1992</a:t>
            </a:r>
            <a:r>
              <a:rPr kumimoji="1" lang="ja-JP" altLang="en-US" dirty="0" smtClean="0"/>
              <a:t>が条件を挙げている</a:t>
            </a:r>
            <a:endParaRPr kumimoji="1" lang="en-US" altLang="ja-JP" dirty="0" smtClean="0"/>
          </a:p>
          <a:p>
            <a:r>
              <a:rPr kumimoji="1" lang="en-US" altLang="ja-JP" dirty="0" smtClean="0"/>
              <a:t>+ </a:t>
            </a:r>
            <a:r>
              <a:rPr kumimoji="1" lang="ja-JP" altLang="en-US" dirty="0" smtClean="0"/>
              <a:t>線形フィルタであること</a:t>
            </a:r>
            <a:endParaRPr kumimoji="1" lang="en-US" altLang="ja-JP" dirty="0" smtClean="0"/>
          </a:p>
          <a:p>
            <a:r>
              <a:rPr kumimoji="1" lang="en-US" altLang="ja-JP" dirty="0" smtClean="0"/>
              <a:t>+ </a:t>
            </a:r>
            <a:r>
              <a:rPr kumimoji="1" lang="ja-JP" altLang="en-US" dirty="0" smtClean="0"/>
              <a:t>平行移動に対して不変</a:t>
            </a:r>
            <a:endParaRPr kumimoji="1" lang="en-US" altLang="ja-JP" dirty="0" smtClean="0"/>
          </a:p>
          <a:p>
            <a:r>
              <a:rPr kumimoji="1" lang="en-US" altLang="ja-JP" dirty="0" smtClean="0"/>
              <a:t>+</a:t>
            </a:r>
            <a:r>
              <a:rPr kumimoji="1" lang="ja-JP" altLang="en-US" baseline="0" dirty="0" smtClean="0"/>
              <a:t> </a:t>
            </a:r>
            <a:r>
              <a:rPr kumimoji="1" lang="ja-JP" altLang="en-US" dirty="0" smtClean="0"/>
              <a:t>スケール不変</a:t>
            </a:r>
            <a:endParaRPr kumimoji="1" lang="en-US" altLang="ja-JP" dirty="0" smtClean="0"/>
          </a:p>
          <a:p>
            <a:r>
              <a:rPr kumimoji="1" lang="en-US" altLang="ja-JP" dirty="0" smtClean="0"/>
              <a:t>+ </a:t>
            </a:r>
            <a:r>
              <a:rPr kumimoji="1" lang="ja-JP" altLang="en-US" dirty="0" smtClean="0"/>
              <a:t>その操作が半群となる，</a:t>
            </a:r>
            <a:r>
              <a:rPr kumimoji="1" lang="en-US" altLang="ja-JP" dirty="0" smtClean="0"/>
              <a:t>σ1</a:t>
            </a:r>
            <a:r>
              <a:rPr kumimoji="1" lang="ja-JP" altLang="en-US" dirty="0" smtClean="0"/>
              <a:t>平滑化して、</a:t>
            </a:r>
            <a:r>
              <a:rPr kumimoji="1" lang="en-US" altLang="ja-JP" dirty="0" smtClean="0"/>
              <a:t>σ</a:t>
            </a:r>
            <a:r>
              <a:rPr kumimoji="1" lang="ja-JP" altLang="en-US" dirty="0" smtClean="0"/>
              <a:t>２平滑化した結果は、元の画像を</a:t>
            </a:r>
            <a:r>
              <a:rPr kumimoji="1" lang="en-US" altLang="ja-JP" dirty="0" smtClean="0"/>
              <a:t>σ3</a:t>
            </a:r>
            <a:r>
              <a:rPr kumimoji="1" lang="ja-JP" altLang="en-US" dirty="0" err="1" smtClean="0"/>
              <a:t>だけ</a:t>
            </a:r>
            <a:r>
              <a:rPr kumimoji="1" lang="ja-JP" altLang="en-US" dirty="0" smtClean="0"/>
              <a:t>平滑化した結果である</a:t>
            </a:r>
            <a:endParaRPr kumimoji="1" lang="en-US" altLang="ja-JP" dirty="0" smtClean="0"/>
          </a:p>
          <a:p>
            <a:r>
              <a:rPr kumimoji="1" lang="en-US" altLang="ja-JP" dirty="0" smtClean="0"/>
              <a:t>    σ1, σ2 </a:t>
            </a:r>
            <a:r>
              <a:rPr kumimoji="1" lang="ja-JP" altLang="en-US" dirty="0" smtClean="0"/>
              <a:t>∈ </a:t>
            </a:r>
            <a:r>
              <a:rPr kumimoji="1" lang="en-US" altLang="ja-JP" dirty="0" smtClean="0"/>
              <a:t>A, </a:t>
            </a:r>
            <a:r>
              <a:rPr kumimoji="1" lang="ja-JP" altLang="en-US" dirty="0" smtClean="0"/>
              <a:t>→ </a:t>
            </a:r>
            <a:r>
              <a:rPr kumimoji="1" lang="en-US" altLang="ja-JP" dirty="0" smtClean="0"/>
              <a:t> σ1*σ2 </a:t>
            </a:r>
            <a:r>
              <a:rPr kumimoji="1" lang="ja-JP" altLang="en-US" dirty="0" smtClean="0"/>
              <a:t>∈ </a:t>
            </a:r>
            <a:r>
              <a:rPr kumimoji="1" lang="en-US" altLang="ja-JP" dirty="0" smtClean="0"/>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 </a:t>
            </a:r>
            <a:r>
              <a:rPr kumimoji="1" lang="ja-JP" altLang="en-US" dirty="0" smtClean="0"/>
              <a:t>等方的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 </a:t>
            </a:r>
            <a:r>
              <a:rPr kumimoji="1" lang="ja-JP" altLang="en-US" dirty="0" smtClean="0"/>
              <a:t>において重みはガウシアンを利用し，そのシグマは対称とするスケールから取得する</a:t>
            </a:r>
            <a:endParaRPr kumimoji="1" lang="en-US" altLang="ja-JP" dirty="0" smtClean="0"/>
          </a:p>
          <a:p>
            <a:r>
              <a:rPr kumimoji="1" lang="en-US" altLang="ja-JP" dirty="0" smtClean="0"/>
              <a:t>3.</a:t>
            </a:r>
            <a:r>
              <a:rPr kumimoji="1" lang="en-US" altLang="ja-JP" baseline="0"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2017/6/15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2017/6/15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2017/6/15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3.png"/><Relationship Id="rId7"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6.png"/><Relationship Id="rId7"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0.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660.png"/></Relationships>
</file>

<file path=ppt/slides/_rels/slide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smtClean="0"/>
              <a:t>ガウシアンフィルタ</a:t>
            </a:r>
            <a:r>
              <a:rPr lang="ja-JP" altLang="en-US" sz="3600" dirty="0"/>
              <a:t>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smtClean="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smtClean="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smtClean="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316705"/>
            <a:ext cx="7263527"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画像を平滑化する効果がある（ローパスフィルタ）</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40877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smtClean="0"/>
              <a:t>ガウシアンのフーリエ変換はガウシアン</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smtClean="0"/>
                  <a:t>標準偏差</a:t>
                </a:r>
                <a:r>
                  <a:rPr lang="en-US" altLang="ja-JP" sz="2400" i="1" dirty="0" smtClean="0"/>
                  <a:t>σ</a:t>
                </a:r>
                <a:r>
                  <a:rPr lang="ja-JP" altLang="ja-JP" sz="2400" dirty="0" smtClean="0"/>
                  <a:t>の</a:t>
                </a:r>
                <a:r>
                  <a:rPr lang="ja-JP" altLang="en-US" sz="2400" dirty="0"/>
                  <a:t>ガウス</a:t>
                </a:r>
                <a:r>
                  <a:rPr lang="ja-JP" altLang="en-US" sz="2400" dirty="0" smtClean="0"/>
                  <a:t>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smtClean="0"/>
              </a:p>
              <a:p>
                <a:pPr marL="0" indent="0">
                  <a:lnSpc>
                    <a:spcPct val="100000"/>
                  </a:lnSpc>
                  <a:spcBef>
                    <a:spcPts val="600"/>
                  </a:spcBef>
                  <a:buNone/>
                </a:pPr>
                <a:r>
                  <a:rPr lang="ja-JP" altLang="en-US" sz="2400" dirty="0" smtClean="0"/>
                  <a:t>を</a:t>
                </a:r>
                <a:r>
                  <a:rPr lang="ja-JP" altLang="ja-JP" sz="2400" dirty="0" smtClean="0"/>
                  <a:t>フーリエ</a:t>
                </a:r>
                <a:r>
                  <a:rPr lang="ja-JP" altLang="ja-JP" sz="2400" dirty="0"/>
                  <a:t>変換すると標準偏差が逆数のガウシアンに</a:t>
                </a:r>
                <a:r>
                  <a:rPr lang="ja-JP" altLang="ja-JP" sz="2400" dirty="0" smtClean="0"/>
                  <a:t>なる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smtClean="0"/>
              </a:p>
              <a:p>
                <a:pPr marL="0" indent="0">
                  <a:lnSpc>
                    <a:spcPct val="100000"/>
                  </a:lnSpc>
                  <a:spcBef>
                    <a:spcPts val="600"/>
                  </a:spcBef>
                  <a:buNone/>
                </a:pPr>
                <a:endParaRPr lang="en-US" altLang="ja-JP" sz="1800" dirty="0" smtClean="0"/>
              </a:p>
              <a:p>
                <a:pPr marL="0" indent="0">
                  <a:lnSpc>
                    <a:spcPct val="100000"/>
                  </a:lnSpc>
                  <a:spcBef>
                    <a:spcPts val="600"/>
                  </a:spcBef>
                  <a:buNone/>
                </a:pPr>
                <a:r>
                  <a:rPr lang="ja-JP" altLang="en-US" sz="1800" dirty="0" smtClean="0"/>
                  <a:t>または</a:t>
                </a:r>
                <a:endParaRPr lang="en-US" altLang="ja-JP" sz="18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smtClean="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Tree>
    <p:extLst>
      <p:ext uri="{BB962C8B-B14F-4D97-AF65-F5344CB8AC3E}">
        <p14:creationId xmlns:p14="http://schemas.microsoft.com/office/powerpoint/2010/main" val="35647457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smtClean="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smtClean="0"/>
                  <a:t>こ</a:t>
                </a:r>
                <a:r>
                  <a:rPr lang="ja-JP" altLang="en-US" sz="1800" dirty="0" smtClean="0"/>
                  <a:t>れらの</a:t>
                </a:r>
                <a:r>
                  <a:rPr lang="ja-JP" altLang="ja-JP" sz="1800" dirty="0" smtClean="0"/>
                  <a:t>フーリエ</a:t>
                </a:r>
                <a:r>
                  <a:rPr lang="ja-JP" altLang="ja-JP" sz="1800" dirty="0"/>
                  <a:t>変換</a:t>
                </a:r>
                <a:r>
                  <a:rPr lang="ja-JP" altLang="ja-JP" sz="1800" dirty="0" smtClean="0"/>
                  <a:t>は</a:t>
                </a:r>
                <a:r>
                  <a:rPr lang="ja-JP" altLang="en-US" sz="1800" dirty="0" smtClean="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smtClean="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smtClean="0"/>
                  <a:t>に</a:t>
                </a:r>
                <a:r>
                  <a:rPr lang="ja-JP" altLang="en-US" sz="1800" dirty="0" smtClean="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smtClean="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smtClean="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smtClean="0"/>
                  <a:t> </a:t>
                </a: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11675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smtClean="0"/>
              <a:t>スケールスペース</a:t>
            </a:r>
            <a:endParaRPr kumimoji="1" lang="ja-JP" altLang="en-US" sz="4000" dirty="0"/>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smtClean="0"/>
              <a:t>画像</a:t>
            </a:r>
            <a:r>
              <a:rPr lang="ja-JP" altLang="en-US" dirty="0"/>
              <a:t>の撮影法</a:t>
            </a:r>
            <a:r>
              <a:rPr lang="ja-JP" altLang="en-US" dirty="0" smtClean="0"/>
              <a:t>によって，対象物の大きさは変化する</a:t>
            </a:r>
            <a:endParaRPr lang="en-US" altLang="ja-JP" dirty="0" smtClean="0"/>
          </a:p>
          <a:p>
            <a:r>
              <a:rPr kumimoji="1" lang="ja-JP" altLang="en-US" dirty="0"/>
              <a:t>大きさの</a:t>
            </a:r>
            <a:r>
              <a:rPr kumimoji="1" lang="ja-JP" altLang="en-US" dirty="0" smtClean="0"/>
              <a:t>異なる</a:t>
            </a:r>
            <a:r>
              <a:rPr lang="ja-JP" altLang="en-US" dirty="0"/>
              <a:t>物体</a:t>
            </a:r>
            <a:r>
              <a:rPr kumimoji="1" lang="ja-JP" altLang="en-US" dirty="0" smtClean="0"/>
              <a:t>（特徴量）の比較は結構難しい</a:t>
            </a:r>
            <a:endParaRPr kumimoji="1" lang="en-US" altLang="ja-JP" dirty="0" smtClean="0"/>
          </a:p>
          <a:p>
            <a:r>
              <a:rPr lang="ja-JP" altLang="en-US" dirty="0"/>
              <a:t>元</a:t>
            </a:r>
            <a:r>
              <a:rPr lang="ja-JP" altLang="en-US" dirty="0" smtClean="0"/>
              <a:t>画像に</a:t>
            </a:r>
            <a:r>
              <a:rPr lang="en-US" altLang="ja-JP" i="1" dirty="0" smtClean="0"/>
              <a:t>σ</a:t>
            </a:r>
            <a:r>
              <a:rPr lang="ja-JP" altLang="en-US" i="1" dirty="0" smtClean="0"/>
              <a:t>の異なるガウシアンフィルタを適用し，スケールの</a:t>
            </a:r>
            <a:r>
              <a:rPr lang="ja-JP" altLang="en-US" i="1" dirty="0"/>
              <a:t>異なる</a:t>
            </a:r>
            <a:r>
              <a:rPr lang="ja-JP" altLang="en-US" i="1" dirty="0" smtClean="0"/>
              <a:t>複数画像を利用して画像処理を行おう，という考え方</a:t>
            </a:r>
            <a:endParaRPr lang="en-US" altLang="ja-JP" i="1"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Tree>
    <p:extLst>
      <p:ext uri="{BB962C8B-B14F-4D97-AF65-F5344CB8AC3E}">
        <p14:creationId xmlns:p14="http://schemas.microsoft.com/office/powerpoint/2010/main" val="10736610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04133" y="133350"/>
            <a:ext cx="8257452" cy="733270"/>
          </a:xfrm>
        </p:spPr>
        <p:txBody>
          <a:bodyPr>
            <a:normAutofit/>
          </a:bodyPr>
          <a:lstStyle/>
          <a:p>
            <a:pPr algn="r"/>
            <a:r>
              <a:rPr kumimoji="1" lang="en-US" altLang="ja-JP" sz="3600" dirty="0" err="1" smtClean="0"/>
              <a:t>DoG</a:t>
            </a:r>
            <a:r>
              <a:rPr kumimoji="1" lang="en-US" altLang="ja-JP" sz="3600" dirty="0" smtClean="0"/>
              <a:t> : Difference of Gaussian</a:t>
            </a:r>
            <a:endParaRPr kumimoji="1" lang="ja-JP" altLang="en-US" sz="3600" dirty="0"/>
          </a:p>
        </p:txBody>
      </p:sp>
      <p:sp>
        <p:nvSpPr>
          <p:cNvPr id="4" name="正方形/長方形 3"/>
          <p:cNvSpPr/>
          <p:nvPr/>
        </p:nvSpPr>
        <p:spPr>
          <a:xfrm>
            <a:off x="7023597" y="985391"/>
            <a:ext cx="5168403" cy="1938992"/>
          </a:xfrm>
          <a:prstGeom prst="rect">
            <a:avLst/>
          </a:prstGeom>
        </p:spPr>
        <p:txBody>
          <a:bodyPr wrap="non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スケールを考慮して特徴点を検出する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異なる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σ</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のガウシアンフィルタをかける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かした画像の差分を計算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これが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ifference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f </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G</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aussian”</a:t>
            </a:r>
          </a:p>
          <a:p>
            <a:pPr marL="457200" indent="-457200">
              <a:spcBef>
                <a:spcPts val="600"/>
              </a:spcBef>
              <a:buFont typeface="+mj-lt"/>
              <a:buAutoNum type="arabicPeriod"/>
            </a:pPr>
            <a:r>
              <a:rPr lang="en-US" altLang="ja-JP" sz="2000" dirty="0" err="1" smtClean="0">
                <a:latin typeface="メイリオ" panose="020B0604030504040204" pitchFamily="50" charset="-128"/>
                <a:ea typeface="メイリオ" panose="020B0604030504040204" pitchFamily="50" charset="-128"/>
                <a:cs typeface="メイリオ" panose="020B0604030504040204" pitchFamily="50" charset="-128"/>
              </a:rPr>
              <a:t>DoG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画像中で局所最大・最小点を発見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426832" y="7457807"/>
            <a:ext cx="4288353" cy="338554"/>
          </a:xfrm>
          <a:prstGeom prst="rect">
            <a:avLst/>
          </a:prstGeom>
        </p:spPr>
        <p:txBody>
          <a:bodyPr wrap="none">
            <a:spAutoFit/>
          </a:bodyPr>
          <a:lstStyle/>
          <a:p>
            <a:r>
              <a:rPr lang="ja-JP" altLang="en-US" sz="2400" baseline="-25000" dirty="0" smtClean="0">
                <a:latin typeface="メイリオ" panose="020B0604030504040204" pitchFamily="50" charset="-128"/>
                <a:ea typeface="メイリオ" panose="020B0604030504040204" pitchFamily="50" charset="-128"/>
                <a:cs typeface="メイリオ" panose="020B0604030504040204" pitchFamily="50" charset="-128"/>
              </a:rPr>
              <a:t>異なるスケールのガウシアンフィルタを適用</a:t>
            </a:r>
            <a:endParaRPr lang="en-US" altLang="ja-JP" sz="2400"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矢印コネクタ 21"/>
          <p:cNvCxnSpPr/>
          <p:nvPr/>
        </p:nvCxnSpPr>
        <p:spPr>
          <a:xfrm>
            <a:off x="3072463" y="496333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3060106" y="6031643"/>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072463" y="35546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3060106" y="4598259"/>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3072463" y="2244851"/>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060106" y="3300800"/>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072463" y="798767"/>
            <a:ext cx="1322423" cy="9555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060106" y="1854716"/>
            <a:ext cx="1347137" cy="1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円/楕円 39"/>
          <p:cNvSpPr/>
          <p:nvPr/>
        </p:nvSpPr>
        <p:spPr>
          <a:xfrm>
            <a:off x="4508500" y="5675527"/>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1" name="円/楕円 40"/>
          <p:cNvSpPr/>
          <p:nvPr/>
        </p:nvSpPr>
        <p:spPr>
          <a:xfrm>
            <a:off x="4508500" y="42418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2" name="円/楕円 41"/>
          <p:cNvSpPr/>
          <p:nvPr/>
        </p:nvSpPr>
        <p:spPr>
          <a:xfrm>
            <a:off x="4508500" y="2944684"/>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p:sp>
        <p:nvSpPr>
          <p:cNvPr id="43" name="円/楕円 42"/>
          <p:cNvSpPr/>
          <p:nvPr/>
        </p:nvSpPr>
        <p:spPr>
          <a:xfrm>
            <a:off x="4508500" y="1498600"/>
            <a:ext cx="520700" cy="520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spc="20" dirty="0" smtClean="0">
                <a:ea typeface="MingLiU_HKSCS" panose="02020500000000000000" pitchFamily="18" charset="-120"/>
                <a:cs typeface="Arial Unicode MS" panose="020B0604020202020204" pitchFamily="50" charset="-128"/>
              </a:rPr>
              <a:t>－</a:t>
            </a:r>
            <a:endParaRPr kumimoji="1" lang="ja-JP" altLang="en-US" sz="4000" spc="20" dirty="0">
              <a:ea typeface="MingLiU_HKSCS" panose="02020500000000000000" pitchFamily="18" charset="-120"/>
              <a:cs typeface="Arial Unicode MS" panose="020B0604020202020204" pitchFamily="50" charset="-128"/>
            </a:endParaRPr>
          </a:p>
        </p:txBody>
      </p:sp>
      <mc:AlternateContent xmlns:mc="http://schemas.openxmlformats.org/markup-compatibility/2006" xmlns:a14="http://schemas.microsoft.com/office/drawing/2010/main">
        <mc:Choice Requires="a14">
          <p:sp>
            <p:nvSpPr>
              <p:cNvPr id="44" name="正方形/長方形 43"/>
              <p:cNvSpPr/>
              <p:nvPr/>
            </p:nvSpPr>
            <p:spPr>
              <a:xfrm>
                <a:off x="319061" y="57208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𝑘</m:t>
                              </m:r>
                            </m:e>
                            <m:sup>
                              <m:r>
                                <a:rPr lang="en-US" altLang="ja-JP" sz="3200" b="0" i="1" smtClean="0">
                                  <a:latin typeface="Cambria Math" panose="02040503050406030204" pitchFamily="18" charset="0"/>
                                </a:rPr>
                                <m:t>0</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319061" y="5720834"/>
                <a:ext cx="1644040" cy="591059"/>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319061" y="446353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1</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319061" y="4463534"/>
                <a:ext cx="1644040" cy="591059"/>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19061" y="31109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2</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19061" y="3110984"/>
                <a:ext cx="1644040" cy="5910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19061" y="18536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3</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319061" y="1853684"/>
                <a:ext cx="1644040" cy="5910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319061" y="405884"/>
                <a:ext cx="1644040" cy="591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3200" i="1" smtClean="0">
                              <a:latin typeface="Cambria Math" panose="02040503050406030204" pitchFamily="18" charset="0"/>
                            </a:rPr>
                          </m:ctrlPr>
                        </m:sSubPr>
                        <m:e>
                          <m:r>
                            <a:rPr lang="en-US" altLang="ja-JP" sz="3200" i="1">
                              <a:latin typeface="Cambria Math" panose="02040503050406030204" pitchFamily="18" charset="0"/>
                            </a:rPr>
                            <m:t>𝑔</m:t>
                          </m:r>
                        </m:e>
                        <m:sub>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𝑘</m:t>
                              </m:r>
                            </m:e>
                            <m:sup>
                              <m:r>
                                <a:rPr lang="en-US" altLang="ja-JP" sz="3200" b="0" i="1" smtClean="0">
                                  <a:latin typeface="Cambria Math" panose="02040503050406030204" pitchFamily="18" charset="0"/>
                                </a:rPr>
                                <m:t>4</m:t>
                              </m:r>
                            </m:sup>
                          </m:sSup>
                          <m:r>
                            <m:rPr>
                              <m:sty m:val="p"/>
                            </m:rPr>
                            <a:rPr lang="en-US" altLang="ja-JP" sz="3200">
                              <a:latin typeface="Cambria Math" panose="02040503050406030204" pitchFamily="18" charset="0"/>
                            </a:rPr>
                            <m:t>σ</m:t>
                          </m:r>
                        </m:sub>
                      </m:sSub>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𝐼</m:t>
                      </m:r>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19061" y="405884"/>
                <a:ext cx="1644040" cy="59105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55" name="グループ化 54"/>
          <p:cNvGrpSpPr/>
          <p:nvPr/>
        </p:nvGrpSpPr>
        <p:grpSpPr>
          <a:xfrm>
            <a:off x="1870076" y="109239"/>
            <a:ext cx="1700439" cy="6690705"/>
            <a:chOff x="-5343525" y="-4914900"/>
            <a:chExt cx="4667250" cy="18364200"/>
          </a:xfrm>
        </p:grpSpPr>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3525" y="-4914900"/>
              <a:ext cx="4667250" cy="3505200"/>
            </a:xfrm>
            <a:prstGeom prst="rect">
              <a:avLst/>
            </a:prstGeom>
          </p:spPr>
        </p:pic>
        <p:pic>
          <p:nvPicPr>
            <p:cNvPr id="51" name="図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3525" y="9944100"/>
              <a:ext cx="4667250" cy="3505200"/>
            </a:xfrm>
            <a:prstGeom prst="rect">
              <a:avLst/>
            </a:prstGeom>
          </p:spPr>
        </p:pic>
        <p:pic>
          <p:nvPicPr>
            <p:cNvPr id="52" name="図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43525" y="6229350"/>
              <a:ext cx="4667250" cy="3505200"/>
            </a:xfrm>
            <a:prstGeom prst="rect">
              <a:avLst/>
            </a:prstGeom>
          </p:spPr>
        </p:pic>
        <p:pic>
          <p:nvPicPr>
            <p:cNvPr id="53" name="図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3525" y="2514600"/>
              <a:ext cx="4667250" cy="3505200"/>
            </a:xfrm>
            <a:prstGeom prst="rect">
              <a:avLst/>
            </a:prstGeom>
          </p:spPr>
        </p:pic>
        <p:pic>
          <p:nvPicPr>
            <p:cNvPr id="54" name="図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525" y="-1200150"/>
              <a:ext cx="4667250" cy="3505200"/>
            </a:xfrm>
            <a:prstGeom prst="rect">
              <a:avLst/>
            </a:prstGeom>
          </p:spPr>
        </p:pic>
      </p:grpSp>
      <p:grpSp>
        <p:nvGrpSpPr>
          <p:cNvPr id="64" name="グループ化 63"/>
          <p:cNvGrpSpPr/>
          <p:nvPr/>
        </p:nvGrpSpPr>
        <p:grpSpPr>
          <a:xfrm>
            <a:off x="5128352" y="1136821"/>
            <a:ext cx="1704967" cy="5664030"/>
            <a:chOff x="16809547" y="-4630482"/>
            <a:chExt cx="4667250" cy="15504959"/>
          </a:xfrm>
        </p:grpSpPr>
        <p:pic>
          <p:nvPicPr>
            <p:cNvPr id="60" name="図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grpSp>
        <p:nvGrpSpPr>
          <p:cNvPr id="187" name="グループ化 186"/>
          <p:cNvGrpSpPr/>
          <p:nvPr/>
        </p:nvGrpSpPr>
        <p:grpSpPr>
          <a:xfrm>
            <a:off x="7454930" y="3050482"/>
            <a:ext cx="1555720" cy="1549557"/>
            <a:chOff x="7797830" y="3050482"/>
            <a:chExt cx="1309099" cy="1303913"/>
          </a:xfrm>
          <a:scene3d>
            <a:camera prst="isometricOffAxis1Top">
              <a:rot lat="18600000" lon="19200000" rev="2400000"/>
            </a:camera>
            <a:lightRig rig="threePt" dir="t"/>
          </a:scene3d>
        </p:grpSpPr>
        <p:sp>
          <p:nvSpPr>
            <p:cNvPr id="168" name="正方形/長方形 167"/>
            <p:cNvSpPr/>
            <p:nvPr/>
          </p:nvSpPr>
          <p:spPr>
            <a:xfrm>
              <a:off x="7981950" y="3419475"/>
              <a:ext cx="564356" cy="5643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97830" y="3050482"/>
              <a:ext cx="1309099" cy="1303913"/>
              <a:chOff x="1003300" y="3915259"/>
              <a:chExt cx="1819651" cy="1812442"/>
            </a:xfrm>
          </p:grpSpPr>
          <p:sp>
            <p:nvSpPr>
              <p:cNvPr id="67" name="正方形/長方形 66"/>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p:nvGrpSpPr>
            <p:grpSpPr>
              <a:xfrm>
                <a:off x="1260475" y="3915259"/>
                <a:ext cx="1308100" cy="1812442"/>
                <a:chOff x="1260475" y="3915258"/>
                <a:chExt cx="1308100" cy="1893053"/>
              </a:xfrm>
            </p:grpSpPr>
            <p:cxnSp>
              <p:nvCxnSpPr>
                <p:cNvPr id="76" name="直線コネクタ 7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5400000">
                <a:off x="1262250" y="3910685"/>
                <a:ext cx="1308100" cy="1813302"/>
                <a:chOff x="1260475" y="3915258"/>
                <a:chExt cx="1308100" cy="1893053"/>
              </a:xfrm>
            </p:grpSpPr>
            <p:cxnSp>
              <p:nvCxnSpPr>
                <p:cNvPr id="70" name="直線コネクタ 69"/>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6" name="グループ化 185"/>
          <p:cNvGrpSpPr/>
          <p:nvPr/>
        </p:nvGrpSpPr>
        <p:grpSpPr>
          <a:xfrm>
            <a:off x="7454930" y="4189569"/>
            <a:ext cx="1555720" cy="1549557"/>
            <a:chOff x="7797830" y="4471509"/>
            <a:chExt cx="1309099" cy="1303913"/>
          </a:xfrm>
          <a:scene3d>
            <a:camera prst="isometricOffAxis1Top">
              <a:rot lat="18600000" lon="19200000" rev="2400000"/>
            </a:camera>
            <a:lightRig rig="threePt" dir="t"/>
          </a:scene3d>
        </p:grpSpPr>
        <p:sp>
          <p:nvSpPr>
            <p:cNvPr id="132" name="正方形/長方形 131"/>
            <p:cNvSpPr/>
            <p:nvPr/>
          </p:nvSpPr>
          <p:spPr>
            <a:xfrm>
              <a:off x="7981950" y="4838700"/>
              <a:ext cx="571500" cy="5715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167688" y="5029200"/>
              <a:ext cx="190500" cy="1905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7797830" y="4471509"/>
              <a:ext cx="1309099" cy="1303913"/>
              <a:chOff x="1003300" y="3915259"/>
              <a:chExt cx="1819651" cy="1812442"/>
            </a:xfrm>
          </p:grpSpPr>
          <p:sp>
            <p:nvSpPr>
              <p:cNvPr id="83" name="正方形/長方形 82"/>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 name="グループ化 83"/>
              <p:cNvGrpSpPr/>
              <p:nvPr/>
            </p:nvGrpSpPr>
            <p:grpSpPr>
              <a:xfrm>
                <a:off x="1260475" y="3915259"/>
                <a:ext cx="1308100" cy="1812442"/>
                <a:chOff x="1260475" y="3915258"/>
                <a:chExt cx="1308100" cy="1893053"/>
              </a:xfrm>
            </p:grpSpPr>
            <p:cxnSp>
              <p:nvCxnSpPr>
                <p:cNvPr id="92" name="直線コネクタ 9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rot="5400000">
                <a:off x="1262250" y="3910685"/>
                <a:ext cx="1308100" cy="1813302"/>
                <a:chOff x="1260475" y="3915258"/>
                <a:chExt cx="1308100" cy="1893053"/>
              </a:xfrm>
            </p:grpSpPr>
            <p:cxnSp>
              <p:nvCxnSpPr>
                <p:cNvPr id="86" name="直線コネクタ 85"/>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85" name="グループ化 184"/>
          <p:cNvGrpSpPr/>
          <p:nvPr/>
        </p:nvGrpSpPr>
        <p:grpSpPr>
          <a:xfrm>
            <a:off x="7454930" y="5400943"/>
            <a:ext cx="1555720" cy="1549557"/>
            <a:chOff x="7797830" y="5941963"/>
            <a:chExt cx="1309099" cy="1303913"/>
          </a:xfrm>
          <a:scene3d>
            <a:camera prst="isometricOffAxis1Top">
              <a:rot lat="18600000" lon="19200000" rev="2400000"/>
            </a:camera>
            <a:lightRig rig="threePt" dir="t"/>
          </a:scene3d>
        </p:grpSpPr>
        <p:sp>
          <p:nvSpPr>
            <p:cNvPr id="133" name="正方形/長方形 132"/>
            <p:cNvSpPr/>
            <p:nvPr/>
          </p:nvSpPr>
          <p:spPr>
            <a:xfrm>
              <a:off x="7981950" y="6305550"/>
              <a:ext cx="565150" cy="5651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8" name="グループ化 97"/>
            <p:cNvGrpSpPr/>
            <p:nvPr/>
          </p:nvGrpSpPr>
          <p:grpSpPr>
            <a:xfrm>
              <a:off x="7797830" y="5941963"/>
              <a:ext cx="1309099" cy="1303913"/>
              <a:chOff x="1003300" y="3915259"/>
              <a:chExt cx="1819651" cy="1812442"/>
            </a:xfrm>
          </p:grpSpPr>
          <p:sp>
            <p:nvSpPr>
              <p:cNvPr id="99" name="正方形/長方形 98"/>
              <p:cNvSpPr/>
              <p:nvPr/>
            </p:nvSpPr>
            <p:spPr>
              <a:xfrm>
                <a:off x="1003300" y="3915259"/>
                <a:ext cx="1809749" cy="181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0" name="グループ化 99"/>
              <p:cNvGrpSpPr/>
              <p:nvPr/>
            </p:nvGrpSpPr>
            <p:grpSpPr>
              <a:xfrm>
                <a:off x="1260475" y="3915259"/>
                <a:ext cx="1308100" cy="1812442"/>
                <a:chOff x="1260475" y="3915258"/>
                <a:chExt cx="1308100" cy="1893053"/>
              </a:xfrm>
            </p:grpSpPr>
            <p:cxnSp>
              <p:nvCxnSpPr>
                <p:cNvPr id="108" name="直線コネクタ 107"/>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1" name="グループ化 100"/>
              <p:cNvGrpSpPr/>
              <p:nvPr/>
            </p:nvGrpSpPr>
            <p:grpSpPr>
              <a:xfrm rot="5400000">
                <a:off x="1262250" y="3910685"/>
                <a:ext cx="1308100" cy="1813302"/>
                <a:chOff x="1260475" y="3915258"/>
                <a:chExt cx="1308100" cy="1893053"/>
              </a:xfrm>
            </p:grpSpPr>
            <p:cxnSp>
              <p:nvCxnSpPr>
                <p:cNvPr id="102" name="直線コネクタ 101"/>
                <p:cNvCxnSpPr/>
                <p:nvPr/>
              </p:nvCxnSpPr>
              <p:spPr>
                <a:xfrm>
                  <a:off x="178371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25685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230695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204533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52209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1260475" y="3915258"/>
                  <a:ext cx="0" cy="1893053"/>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90" name="正方形/長方形 189"/>
          <p:cNvSpPr/>
          <p:nvPr/>
        </p:nvSpPr>
        <p:spPr>
          <a:xfrm>
            <a:off x="9315449" y="4436244"/>
            <a:ext cx="2876551" cy="1200329"/>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注目画素（赤）の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次元的な隣接画素（黄色）を考慮して局所最大・最小かどうかを判断する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3421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smtClean="0"/>
              <a:t>DoG</a:t>
            </a:r>
            <a:r>
              <a:rPr kumimoji="1" lang="en-US" altLang="ja-JP" sz="3600" dirty="0" smtClean="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877613" cy="369332"/>
          </a:xfrm>
          <a:prstGeom prst="rect">
            <a:avLst/>
          </a:prstGeom>
          <a:solidFill>
            <a:schemeClr val="accent4"/>
          </a:solidFill>
        </p:spPr>
        <p:txBody>
          <a:bodyPr wrap="none">
            <a:spAutoFit/>
          </a:bodyPr>
          <a:lstStyle/>
          <a:p>
            <a:r>
              <a:rPr lang="en-US" altLang="ja-JP" dirty="0" smtClean="0"/>
              <a:t>DoG.py</a:t>
            </a:r>
            <a:endParaRPr lang="ja-JP" altLang="en-US" dirty="0"/>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その特徴</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が現れたスケールも同時に得られる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Tree>
    <p:extLst>
      <p:ext uri="{BB962C8B-B14F-4D97-AF65-F5344CB8AC3E}">
        <p14:creationId xmlns:p14="http://schemas.microsoft.com/office/powerpoint/2010/main" val="3863980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smtClean="0"/>
              <a:t>まとめ</a:t>
            </a:r>
            <a:r>
              <a:rPr kumimoji="1" lang="en-US" altLang="ja-JP" sz="3600" dirty="0" smtClean="0"/>
              <a:t>: </a:t>
            </a:r>
            <a:r>
              <a:rPr kumimoji="1" lang="ja-JP" altLang="en-US" sz="3600" dirty="0" smtClean="0"/>
              <a:t>ガウシアンフィルタとその応用</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fontScale="92500" lnSpcReduction="10000"/>
              </a:bodyPr>
              <a:lstStyle/>
              <a:p>
                <a:pPr>
                  <a:lnSpc>
                    <a:spcPct val="100000"/>
                  </a:lnSpc>
                </a:pPr>
                <a:r>
                  <a:rPr lang="ja-JP" altLang="en-US" sz="2400" dirty="0" smtClean="0"/>
                  <a:t>画像処理</a:t>
                </a:r>
                <a:r>
                  <a:rPr lang="ja-JP" altLang="en-US" sz="2400" dirty="0"/>
                  <a:t>に</a:t>
                </a:r>
                <a:r>
                  <a:rPr lang="ja-JP" altLang="en-US" sz="2400" dirty="0" smtClean="0"/>
                  <a:t>おいて</a:t>
                </a:r>
                <a:r>
                  <a:rPr lang="ja-JP" altLang="en-US" sz="2400" dirty="0"/>
                  <a:t>頻繁</a:t>
                </a:r>
                <a:r>
                  <a:rPr lang="ja-JP" altLang="en-US" sz="2400" dirty="0" smtClean="0"/>
                  <a:t>に利用されるガウシアンフィルタの性質を紹介した</a:t>
                </a:r>
                <a:endParaRPr lang="en-US" altLang="ja-JP" sz="2400" dirty="0" smtClean="0"/>
              </a:p>
              <a:p>
                <a:pPr>
                  <a:lnSpc>
                    <a:spcPct val="100000"/>
                  </a:lnSpc>
                </a:pPr>
                <a:endParaRPr kumimoji="1" lang="en-US" altLang="ja-JP" sz="2400" dirty="0"/>
              </a:p>
              <a:p>
                <a:pPr>
                  <a:lnSpc>
                    <a:spcPct val="100000"/>
                  </a:lnSpc>
                </a:pPr>
                <a:endParaRPr kumimoji="1" lang="en-US" altLang="ja-JP" sz="2400" dirty="0" smtClean="0"/>
              </a:p>
              <a:p>
                <a:pPr>
                  <a:lnSpc>
                    <a:spcPct val="100000"/>
                  </a:lnSpc>
                </a:pPr>
                <a:endParaRPr lang="en-US" altLang="ja-JP" sz="2400" dirty="0"/>
              </a:p>
              <a:p>
                <a:pPr>
                  <a:lnSpc>
                    <a:spcPct val="100000"/>
                  </a:lnSpc>
                </a:pPr>
                <a:endParaRPr kumimoji="1" lang="en-US" altLang="ja-JP" sz="2400" dirty="0" smtClean="0"/>
              </a:p>
              <a:p>
                <a:pPr>
                  <a:lnSpc>
                    <a:spcPct val="100000"/>
                  </a:lnSpc>
                </a:pPr>
                <a:endParaRPr kumimoji="1" lang="en-US" altLang="ja-JP" sz="2400" dirty="0" smtClean="0"/>
              </a:p>
              <a:p>
                <a:pPr>
                  <a:lnSpc>
                    <a:spcPct val="100000"/>
                  </a:lnSpc>
                </a:pPr>
                <a:r>
                  <a:rPr lang="ja-JP" altLang="en-US" sz="2400" dirty="0"/>
                  <a:t>ガウス</a:t>
                </a:r>
                <a:r>
                  <a:rPr lang="ja-JP" altLang="en-US" sz="2400" dirty="0" smtClean="0"/>
                  <a:t>関数のフーリエ変換はガウス関数</a:t>
                </a:r>
                <a:endParaRPr lang="en-US" altLang="ja-JP" sz="2400" dirty="0" smtClean="0"/>
              </a:p>
              <a:p>
                <a:pPr>
                  <a:lnSpc>
                    <a:spcPct val="100000"/>
                  </a:lnSpc>
                </a:pPr>
                <a:r>
                  <a:rPr lang="ja-JP" altLang="en-US" sz="2400" dirty="0" smtClean="0"/>
                  <a:t>複数のガウシアンフィルタ適用は，一つのガウシアンフィルタで表せる</a:t>
                </a:r>
                <a:endParaRPr lang="en-US" altLang="ja-JP" sz="2400" dirty="0" smtClean="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𝑎</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𝑏</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0" smtClean="0">
                          <a:latin typeface="Cambria Math" panose="02040503050406030204" pitchFamily="18" charset="0"/>
                        </a:rPr>
                        <m:t>=</m:t>
                      </m:r>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ad>
                            <m:radPr>
                              <m:degHide m:val="on"/>
                              <m:ctrlPr>
                                <a:rPr lang="en-US" altLang="ja-JP" sz="2400" i="1">
                                  <a:latin typeface="Cambria Math" panose="02040503050406030204" pitchFamily="18" charset="0"/>
                                </a:rPr>
                              </m:ctrlPr>
                            </m:radPr>
                            <m:deg/>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𝑎</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𝑏</m:t>
                                  </m:r>
                                </m:e>
                                <m:sup>
                                  <m:r>
                                    <a:rPr lang="en-US" altLang="ja-JP" sz="2400" i="1">
                                      <a:latin typeface="Cambria Math" panose="02040503050406030204" pitchFamily="18" charset="0"/>
                                    </a:rPr>
                                    <m:t>2</m:t>
                                  </m:r>
                                </m:sup>
                              </m:sSup>
                            </m:e>
                          </m:rad>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m:oMathPara>
                </a14:m>
                <a:endParaRPr lang="en-US" altLang="ja-JP" sz="2400" dirty="0"/>
              </a:p>
              <a:p>
                <a:pPr>
                  <a:lnSpc>
                    <a:spcPct val="100000"/>
                  </a:lnSpc>
                </a:pPr>
                <a:r>
                  <a:rPr lang="en-US" altLang="ja-JP" sz="2400" dirty="0" smtClean="0"/>
                  <a:t>Difference of Gaussian</a:t>
                </a:r>
              </a:p>
              <a:p>
                <a:pPr>
                  <a:lnSpc>
                    <a:spcPct val="100000"/>
                  </a:lnSpc>
                </a:pPr>
                <a:r>
                  <a:rPr lang="en-US" altLang="ja-JP" sz="2400" dirty="0" smtClean="0"/>
                  <a:t>Gaussian Pyramid</a:t>
                </a:r>
                <a:r>
                  <a:rPr lang="ja-JP" altLang="en-US" sz="2400" dirty="0"/>
                  <a:t> </a:t>
                </a:r>
                <a:r>
                  <a:rPr lang="en-US" altLang="ja-JP" sz="1900" dirty="0" smtClean="0"/>
                  <a:t>(</a:t>
                </a:r>
                <a:r>
                  <a:rPr lang="ja-JP" altLang="en-US" sz="1900" dirty="0" smtClean="0"/>
                  <a:t>今回時間がなく扱えなかった</a:t>
                </a:r>
                <a:r>
                  <a:rPr lang="en-US" altLang="ja-JP" sz="1900" dirty="0" smtClean="0"/>
                  <a:t>…)</a:t>
                </a:r>
                <a:endParaRPr lang="en-US" altLang="ja-JP" sz="2400" dirty="0" smtClean="0"/>
              </a:p>
              <a:p>
                <a:pPr marL="0" indent="0">
                  <a:lnSpc>
                    <a:spcPct val="100000"/>
                  </a:lnSpc>
                  <a:buNone/>
                </a:pP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rotWithShape="0">
                <a:blip r:embed="rId2"/>
                <a:stretch>
                  <a:fillRect l="-878" t="-1496" b="-126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Tree>
    <p:extLst>
      <p:ext uri="{BB962C8B-B14F-4D97-AF65-F5344CB8AC3E}">
        <p14:creationId xmlns:p14="http://schemas.microsoft.com/office/powerpoint/2010/main" val="37180441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a:t>
            </a:r>
            <a:r>
              <a:rPr lang="ja-JP" altLang="en-US" dirty="0" smtClean="0"/>
              <a:t>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smtClean="0"/>
              <a:t>画像</a:t>
            </a:r>
            <a:r>
              <a:rPr lang="ja-JP" altLang="en-US" sz="2400" dirty="0"/>
              <a:t>内</a:t>
            </a:r>
            <a:r>
              <a:rPr lang="ja-JP" altLang="en-US" sz="2400" dirty="0" smtClean="0"/>
              <a:t>から特徴的な場所を検出し似た特徴を持つ場所と対応付けしたい</a:t>
            </a:r>
            <a:endParaRPr lang="en-US" altLang="ja-JP" sz="2400" dirty="0" smtClean="0"/>
          </a:p>
          <a:p>
            <a:pPr>
              <a:buFont typeface="Wingdings" panose="05000000000000000000" pitchFamily="2" charset="2"/>
              <a:buChar char="à"/>
            </a:pPr>
            <a:r>
              <a:rPr lang="ja-JP" altLang="en-US" sz="2400" dirty="0" smtClean="0">
                <a:sym typeface="Wingdings" panose="05000000000000000000" pitchFamily="2" charset="2"/>
              </a:rPr>
              <a:t>パノラマ合成</a:t>
            </a:r>
            <a:r>
              <a:rPr lang="ja-JP" altLang="en-US" sz="2400" dirty="0">
                <a:sym typeface="Wingdings" panose="05000000000000000000" pitchFamily="2" charset="2"/>
              </a:rPr>
              <a:t>，</a:t>
            </a:r>
            <a:r>
              <a:rPr lang="ja-JP" altLang="en-US" sz="2400" dirty="0" smtClean="0">
                <a:sym typeface="Wingdings" panose="05000000000000000000" pitchFamily="2" charset="2"/>
              </a:rPr>
              <a:t>ステレオ視，物体認識</a:t>
            </a:r>
            <a:r>
              <a:rPr lang="ja-JP" altLang="en-US" sz="2400" dirty="0">
                <a:sym typeface="Wingdings" panose="05000000000000000000" pitchFamily="2" charset="2"/>
              </a:rPr>
              <a:t>，</a:t>
            </a:r>
            <a:r>
              <a:rPr lang="en-US" altLang="ja-JP" sz="2400" dirty="0" smtClean="0">
                <a:sym typeface="Wingdings" panose="05000000000000000000" pitchFamily="2" charset="2"/>
              </a:rPr>
              <a:t>VR</a:t>
            </a:r>
            <a:r>
              <a:rPr lang="ja-JP" altLang="en-US" sz="2400" dirty="0" smtClean="0">
                <a:sym typeface="Wingdings" panose="05000000000000000000" pitchFamily="2" charset="2"/>
              </a:rPr>
              <a:t>（位置あわせ）</a:t>
            </a:r>
            <a:r>
              <a:rPr lang="ja-JP" altLang="en-US" sz="2400" dirty="0">
                <a:sym typeface="Wingdings" panose="05000000000000000000" pitchFamily="2" charset="2"/>
              </a:rPr>
              <a:t>，</a:t>
            </a:r>
            <a:r>
              <a:rPr lang="en-US" altLang="ja-JP" sz="2400" dirty="0" err="1" smtClean="0">
                <a:sym typeface="Wingdings" panose="05000000000000000000" pitchFamily="2" charset="2"/>
              </a:rPr>
              <a:t>etc</a:t>
            </a:r>
            <a:endParaRPr lang="en-US" altLang="ja-JP" sz="2400" dirty="0" smtClean="0">
              <a:sym typeface="Wingdings" panose="05000000000000000000" pitchFamily="2" charset="2"/>
            </a:endParaRPr>
          </a:p>
          <a:p>
            <a:pPr>
              <a:buFont typeface="Wingdings" panose="05000000000000000000" pitchFamily="2" charset="2"/>
              <a:buChar char="à"/>
            </a:pPr>
            <a:endParaRPr lang="en-US" altLang="ja-JP" sz="2400" dirty="0">
              <a:sym typeface="Wingdings" panose="05000000000000000000" pitchFamily="2" charset="2"/>
            </a:endParaRPr>
          </a:p>
          <a:p>
            <a:pPr marL="0" indent="0">
              <a:buNone/>
            </a:pPr>
            <a:r>
              <a:rPr lang="ja-JP" altLang="en-US" sz="2400" b="1" dirty="0" smtClean="0">
                <a:sym typeface="Wingdings" panose="05000000000000000000" pitchFamily="2" charset="2"/>
              </a:rPr>
              <a:t>画像内から特徴的な点を検出</a:t>
            </a:r>
            <a:r>
              <a:rPr lang="ja-JP" altLang="en-US" sz="2400" dirty="0" smtClean="0">
                <a:sym typeface="Wingdings" panose="05000000000000000000" pitchFamily="2" charset="2"/>
              </a:rPr>
              <a:t>する</a:t>
            </a:r>
            <a:endParaRPr lang="en-US" altLang="ja-JP" sz="2400" dirty="0" smtClean="0">
              <a:sym typeface="Wingdings" panose="05000000000000000000" pitchFamily="2" charset="2"/>
            </a:endParaRPr>
          </a:p>
          <a:p>
            <a:pPr marL="0" indent="0">
              <a:buNone/>
            </a:pPr>
            <a:r>
              <a:rPr lang="ja-JP" altLang="en-US" sz="2400" b="1" dirty="0">
                <a:sym typeface="Wingdings" panose="05000000000000000000" pitchFamily="2" charset="2"/>
              </a:rPr>
              <a:t>検出</a:t>
            </a:r>
            <a:r>
              <a:rPr lang="ja-JP" altLang="en-US" sz="2400" b="1" dirty="0" smtClean="0">
                <a:sym typeface="Wingdings" panose="05000000000000000000" pitchFamily="2" charset="2"/>
              </a:rPr>
              <a:t>した点の局所的な特徴を</a:t>
            </a:r>
            <a:r>
              <a:rPr lang="ja-JP" altLang="en-US" sz="2400" dirty="0" smtClean="0">
                <a:sym typeface="Wingdings" panose="05000000000000000000" pitchFamily="2" charset="2"/>
              </a:rPr>
              <a:t>計算機が処理できる形で記述したい</a:t>
            </a:r>
            <a:endParaRPr lang="en-US" altLang="ja-JP" sz="24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局所特徴を多次元ベクトルで表現</a:t>
            </a:r>
            <a:endParaRPr lang="en-US" altLang="ja-JP" sz="2000" dirty="0" smtClean="0">
              <a:sym typeface="Wingdings" panose="05000000000000000000" pitchFamily="2" charset="2"/>
            </a:endParaRPr>
          </a:p>
          <a:p>
            <a:pPr marL="0" indent="0">
              <a:buNone/>
            </a:pPr>
            <a:r>
              <a:rPr lang="en-US" altLang="ja-JP" sz="2000" dirty="0" smtClean="0">
                <a:sym typeface="Wingdings" panose="05000000000000000000" pitchFamily="2" charset="2"/>
              </a:rPr>
              <a:t>+ </a:t>
            </a:r>
            <a:r>
              <a:rPr lang="ja-JP" altLang="en-US" sz="2000" dirty="0" smtClean="0">
                <a:sym typeface="Wingdings" panose="05000000000000000000" pitchFamily="2" charset="2"/>
              </a:rPr>
              <a:t>平行移動</a:t>
            </a:r>
            <a:r>
              <a:rPr lang="en-US" altLang="ja-JP" sz="2000" dirty="0" smtClean="0">
                <a:sym typeface="Wingdings" panose="05000000000000000000" pitchFamily="2" charset="2"/>
              </a:rPr>
              <a:t>/</a:t>
            </a:r>
            <a:r>
              <a:rPr lang="ja-JP" altLang="en-US" sz="2000" dirty="0" smtClean="0">
                <a:sym typeface="Wingdings" panose="05000000000000000000" pitchFamily="2" charset="2"/>
              </a:rPr>
              <a:t>拡大</a:t>
            </a:r>
            <a:r>
              <a:rPr lang="en-US" altLang="ja-JP" sz="2000" dirty="0" smtClean="0">
                <a:sym typeface="Wingdings" panose="05000000000000000000" pitchFamily="2" charset="2"/>
              </a:rPr>
              <a:t>/</a:t>
            </a:r>
            <a:r>
              <a:rPr lang="ja-JP" altLang="en-US" sz="2000" dirty="0" smtClean="0">
                <a:sym typeface="Wingdings" panose="05000000000000000000" pitchFamily="2" charset="2"/>
              </a:rPr>
              <a:t>回転に強い記述が理想（平行移動・拡大縮小・回転があっても特徴量が変化しない）</a:t>
            </a:r>
            <a:endParaRPr lang="en-US" altLang="ja-JP" sz="2000" dirty="0" smtClean="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Tree>
    <p:extLst>
      <p:ext uri="{BB962C8B-B14F-4D97-AF65-F5344CB8AC3E}">
        <p14:creationId xmlns:p14="http://schemas.microsoft.com/office/powerpoint/2010/main" val="18216436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smtClean="0"/>
              <a:t>SIFT</a:t>
            </a:r>
            <a:r>
              <a:rPr lang="ja-JP" altLang="en-US" sz="3200" dirty="0" smtClean="0"/>
              <a:t>特徴</a:t>
            </a:r>
            <a:r>
              <a:rPr lang="en-US" altLang="ja-JP" sz="3200" dirty="0" smtClean="0"/>
              <a:t/>
            </a:r>
            <a:br>
              <a:rPr lang="en-US" altLang="ja-JP" sz="3200" dirty="0" smtClean="0"/>
            </a:br>
            <a:r>
              <a:rPr lang="en-US" altLang="ja-JP" sz="3200" dirty="0" smtClean="0"/>
              <a:t>Scale </a:t>
            </a:r>
            <a:r>
              <a:rPr lang="en-US" altLang="ja-JP" sz="3200" dirty="0"/>
              <a:t>Invariant Feature </a:t>
            </a:r>
            <a:r>
              <a:rPr lang="en-US" altLang="ja-JP" sz="3200" dirty="0" smtClean="0"/>
              <a:t>Transform</a:t>
            </a:r>
            <a:r>
              <a:rPr lang="en-US" altLang="ja-JP" sz="3200" dirty="0"/>
              <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smtClean="0"/>
                  <a:t>有名＆頻繁に利用される特徴量のひとつ</a:t>
                </a:r>
                <a:endParaRPr kumimoji="1" lang="en-US" altLang="ja-JP" sz="2400" dirty="0" smtClean="0"/>
              </a:p>
              <a:p>
                <a:pPr>
                  <a:lnSpc>
                    <a:spcPct val="100000"/>
                  </a:lnSpc>
                  <a:spcBef>
                    <a:spcPts val="600"/>
                  </a:spcBef>
                </a:pPr>
                <a:r>
                  <a:rPr lang="ja-JP" altLang="en-US" sz="2400" dirty="0"/>
                  <a:t>周囲の特徴を</a:t>
                </a:r>
                <a:r>
                  <a:rPr lang="en-US" altLang="ja-JP" sz="2400" dirty="0"/>
                  <a:t>128</a:t>
                </a:r>
                <a:r>
                  <a:rPr lang="ja-JP" altLang="en-US" sz="2400" dirty="0"/>
                  <a:t>次元ベクトルで</a:t>
                </a:r>
                <a:r>
                  <a:rPr lang="ja-JP" altLang="en-US" sz="2400" dirty="0" smtClean="0"/>
                  <a:t>表現</a:t>
                </a:r>
                <a:endParaRPr kumimoji="1" lang="en-US" altLang="ja-JP" sz="2400" dirty="0" smtClean="0"/>
              </a:p>
              <a:p>
                <a:pPr>
                  <a:lnSpc>
                    <a:spcPct val="100000"/>
                  </a:lnSpc>
                  <a:spcBef>
                    <a:spcPts val="600"/>
                  </a:spcBef>
                </a:pPr>
                <a:r>
                  <a:rPr kumimoji="1" lang="ja-JP" altLang="en-US" sz="2400" dirty="0" smtClean="0"/>
                  <a:t>平行移動・回転・拡大縮小に堅固</a:t>
                </a:r>
                <a:endParaRPr kumimoji="1" lang="en-US" altLang="ja-JP" sz="2400" dirty="0" smtClean="0"/>
              </a:p>
              <a:p>
                <a:pPr lvl="1">
                  <a:lnSpc>
                    <a:spcPct val="100000"/>
                  </a:lnSpc>
                  <a:spcBef>
                    <a:spcPts val="600"/>
                  </a:spcBef>
                </a:pPr>
                <a:r>
                  <a:rPr lang="ja-JP" altLang="en-US" sz="2000" dirty="0"/>
                  <a:t>平行移動・回転・拡大</a:t>
                </a:r>
                <a:r>
                  <a:rPr lang="ja-JP" altLang="en-US" sz="2000" dirty="0" smtClean="0"/>
                  <a:t>縮小があっても似た特徴ベクトルを出力できる</a:t>
                </a:r>
                <a:endParaRPr lang="en-US" altLang="ja-JP" sz="2000" dirty="0" smtClean="0"/>
              </a:p>
              <a:p>
                <a:pPr lvl="8">
                  <a:lnSpc>
                    <a:spcPct val="100000"/>
                  </a:lnSpc>
                  <a:spcBef>
                    <a:spcPts val="600"/>
                  </a:spcBef>
                </a:pPr>
                <a:endParaRPr lang="en-US" altLang="ja-JP" sz="1400" dirty="0" smtClean="0"/>
              </a:p>
              <a:p>
                <a:pPr>
                  <a:lnSpc>
                    <a:spcPct val="100000"/>
                  </a:lnSpc>
                  <a:spcBef>
                    <a:spcPts val="600"/>
                  </a:spcBef>
                </a:pPr>
                <a:r>
                  <a:rPr lang="ja-JP" altLang="en-US" sz="2400" dirty="0"/>
                  <a:t>特徴</a:t>
                </a:r>
                <a:r>
                  <a:rPr lang="ja-JP" altLang="en-US" sz="2400" dirty="0" smtClean="0"/>
                  <a:t>ベクトルにすると局所領域の相違</a:t>
                </a:r>
                <a:r>
                  <a:rPr lang="ja-JP" altLang="en-US" sz="2400" dirty="0"/>
                  <a:t>度</a:t>
                </a:r>
                <a:r>
                  <a:rPr lang="ja-JP" altLang="en-US" sz="2400" dirty="0" smtClean="0"/>
                  <a:t>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smtClean="0"/>
              </a:p>
              <a:p>
                <a:pPr marL="0" indent="0">
                  <a:lnSpc>
                    <a:spcPct val="100000"/>
                  </a:lnSpc>
                  <a:spcBef>
                    <a:spcPts val="600"/>
                  </a:spcBef>
                  <a:buNone/>
                </a:pPr>
                <a:endParaRPr lang="en-US" altLang="ja-JP" sz="800" dirty="0" smtClean="0"/>
              </a:p>
              <a:p>
                <a:pPr marL="0" indent="0">
                  <a:lnSpc>
                    <a:spcPct val="100000"/>
                  </a:lnSpc>
                  <a:spcBef>
                    <a:spcPts val="600"/>
                  </a:spcBef>
                  <a:buNone/>
                </a:pPr>
                <a:r>
                  <a:rPr lang="en-US" altLang="ja-JP" sz="2000" dirty="0" smtClean="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smtClean="0"/>
                  <a:t>は特徴ベクトルの要素</a:t>
                </a:r>
                <a:endParaRPr lang="en-US" altLang="ja-JP" sz="2000" dirty="0" smtClean="0"/>
              </a:p>
              <a:p>
                <a:pPr marL="0" indent="0">
                  <a:lnSpc>
                    <a:spcPct val="100000"/>
                  </a:lnSpc>
                  <a:spcBef>
                    <a:spcPts val="600"/>
                  </a:spcBef>
                  <a:buNone/>
                </a:pPr>
                <a:r>
                  <a:rPr lang="en-US" altLang="ja-JP" sz="2000" dirty="0" smtClean="0"/>
                  <a:t>※</a:t>
                </a:r>
                <a:r>
                  <a:rPr lang="ja-JP" altLang="en-US" sz="2000" dirty="0" smtClean="0"/>
                  <a:t>これは相違度の一例</a:t>
                </a:r>
                <a:endParaRPr lang="en-US" altLang="ja-JP" sz="2400" dirty="0" smtClean="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smtClean="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Tree>
    <p:extLst>
      <p:ext uri="{BB962C8B-B14F-4D97-AF65-F5344CB8AC3E}">
        <p14:creationId xmlns:p14="http://schemas.microsoft.com/office/powerpoint/2010/main" val="552147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dirty="0"/>
              <a:t>特徴</a:t>
            </a:r>
            <a:r>
              <a:rPr lang="ja-JP" altLang="en-US" sz="2800" dirty="0" smtClean="0"/>
              <a:t>ベクトルとか言われてもしっくりこないという人</a:t>
            </a:r>
            <a:r>
              <a:rPr lang="ja-JP" altLang="en-US" sz="2800" dirty="0"/>
              <a:t>のため</a:t>
            </a:r>
            <a:r>
              <a:rPr lang="ja-JP" altLang="en-US" sz="2800" dirty="0" smtClean="0"/>
              <a:t>に</a:t>
            </a:r>
            <a:r>
              <a:rPr lang="en-US" altLang="ja-JP" sz="2800" dirty="0" smtClean="0"/>
              <a:t>…</a:t>
            </a:r>
            <a:endParaRPr kumimoji="1" lang="ja-JP" altLang="en-US" sz="2800"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から特徴的な点を沢山抽出できたとしてどれとどれが似ているかを知りたい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撮影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条件</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によって対象は回転・拡大縮小・平行移動するので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8790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24494"/>
            <a:ext cx="11708780" cy="733270"/>
          </a:xfrm>
        </p:spPr>
        <p:txBody>
          <a:bodyPr/>
          <a:lstStyle/>
          <a:p>
            <a:r>
              <a:rPr lang="ja-JP" altLang="en-US" dirty="0" smtClean="0"/>
              <a:t>デジタル</a:t>
            </a:r>
            <a:r>
              <a:rPr lang="ja-JP" altLang="en-US" dirty="0"/>
              <a:t>メディア</a:t>
            </a:r>
            <a:r>
              <a:rPr lang="ja-JP" altLang="en-US" dirty="0" smtClean="0"/>
              <a:t>処理２、</a:t>
            </a:r>
            <a:r>
              <a:rPr lang="en-US" altLang="ja-JP" dirty="0" smtClean="0"/>
              <a:t>2017</a:t>
            </a:r>
            <a:r>
              <a:rPr lang="ja-JP" altLang="en-US" dirty="0" smtClean="0"/>
              <a:t>（前期）</a:t>
            </a:r>
            <a:endParaRPr kumimoji="1" lang="ja-JP" altLang="en-US" dirty="0"/>
          </a:p>
        </p:txBody>
      </p:sp>
      <p:sp>
        <p:nvSpPr>
          <p:cNvPr id="3" name="コンテンツ プレースホルダー 2"/>
          <p:cNvSpPr>
            <a:spLocks noGrp="1"/>
          </p:cNvSpPr>
          <p:nvPr>
            <p:ph idx="1"/>
          </p:nvPr>
        </p:nvSpPr>
        <p:spPr>
          <a:xfrm>
            <a:off x="483219" y="943276"/>
            <a:ext cx="10982499" cy="5697275"/>
          </a:xfrm>
        </p:spPr>
        <p:txBody>
          <a:bodyPr>
            <a:normAutofit/>
          </a:bodyPr>
          <a:lstStyle/>
          <a:p>
            <a:pPr marL="0" indent="0">
              <a:buNone/>
            </a:pPr>
            <a:r>
              <a:rPr lang="en-US" altLang="ja-JP" sz="1800" strike="sngStrike" dirty="0" smtClean="0">
                <a:solidFill>
                  <a:schemeClr val="bg1">
                    <a:lumMod val="75000"/>
                  </a:schemeClr>
                </a:solidFill>
              </a:rPr>
              <a:t>4/13   </a:t>
            </a:r>
            <a:r>
              <a:rPr lang="ja-JP" altLang="en-US" sz="1800" strike="sngStrike" dirty="0" smtClean="0">
                <a:solidFill>
                  <a:schemeClr val="bg1">
                    <a:lumMod val="75000"/>
                  </a:schemeClr>
                </a:solidFill>
              </a:rPr>
              <a:t>デジタル画像とは </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イントロダクション</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4/20   </a:t>
            </a:r>
            <a:r>
              <a:rPr lang="ja-JP" altLang="en-US" sz="1800" strike="sngStrike" dirty="0" smtClean="0">
                <a:solidFill>
                  <a:schemeClr val="bg1">
                    <a:lumMod val="75000"/>
                  </a:schemeClr>
                </a:solidFill>
              </a:rPr>
              <a:t>フィルタ処理</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画素ごとの濃淡変換、</a:t>
            </a:r>
            <a:r>
              <a:rPr lang="ja-JP" altLang="en-US" sz="1800" strike="sngStrike" dirty="0">
                <a:solidFill>
                  <a:schemeClr val="bg1">
                    <a:lumMod val="75000"/>
                  </a:schemeClr>
                </a:solidFill>
              </a:rPr>
              <a:t>線形フィルタ，非線形</a:t>
            </a:r>
            <a:r>
              <a:rPr lang="ja-JP" altLang="en-US" sz="1800" strike="sngStrike" dirty="0" smtClean="0">
                <a:solidFill>
                  <a:schemeClr val="bg1">
                    <a:lumMod val="75000"/>
                  </a:schemeClr>
                </a:solidFill>
              </a:rPr>
              <a:t>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4/27   </a:t>
            </a:r>
            <a:r>
              <a:rPr lang="ja-JP" altLang="en-US" sz="1800" strike="sngStrike" dirty="0" smtClean="0">
                <a:solidFill>
                  <a:schemeClr val="bg1">
                    <a:lumMod val="75000"/>
                  </a:schemeClr>
                </a:solidFill>
              </a:rPr>
              <a:t>フィルタ処理</a:t>
            </a:r>
            <a:r>
              <a:rPr lang="en-US" altLang="ja-JP" sz="1800" strike="sngStrike" dirty="0">
                <a:solidFill>
                  <a:schemeClr val="bg1">
                    <a:lumMod val="75000"/>
                  </a:schemeClr>
                </a:solidFill>
              </a:rPr>
              <a:t>2</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フーリエ変換，ローパスフィルタ，ハイパスフィルタ</a:t>
            </a:r>
            <a:r>
              <a:rPr lang="en-US" altLang="ja-JP" sz="1800" strike="sngStrike" dirty="0" smtClean="0">
                <a:solidFill>
                  <a:schemeClr val="bg1">
                    <a:lumMod val="75000"/>
                  </a:schemeClr>
                </a:solidFill>
              </a:rPr>
              <a:t>  	</a:t>
            </a:r>
          </a:p>
          <a:p>
            <a:pPr marL="0" indent="0">
              <a:buNone/>
            </a:pPr>
            <a:r>
              <a:rPr lang="en-US" altLang="ja-JP" sz="1800" strike="sngStrike" dirty="0" smtClean="0">
                <a:solidFill>
                  <a:schemeClr val="bg1">
                    <a:lumMod val="75000"/>
                  </a:schemeClr>
                </a:solidFill>
              </a:rPr>
              <a:t>5/11   </a:t>
            </a:r>
            <a:r>
              <a:rPr kumimoji="1" lang="ja-JP" altLang="en-US" sz="1800" strike="sngStrike" dirty="0" smtClean="0">
                <a:solidFill>
                  <a:schemeClr val="bg1">
                    <a:lumMod val="75000"/>
                  </a:schemeClr>
                </a:solidFill>
              </a:rPr>
              <a:t>画像の幾何変換１</a:t>
            </a:r>
            <a:r>
              <a:rPr kumimoji="1" lang="en-US" altLang="ja-JP" sz="1800" strike="sngStrike" dirty="0" smtClean="0">
                <a:solidFill>
                  <a:schemeClr val="bg1">
                    <a:lumMod val="75000"/>
                  </a:schemeClr>
                </a:solidFill>
              </a:rPr>
              <a:t> 	:</a:t>
            </a:r>
            <a:r>
              <a:rPr lang="ja-JP" altLang="en-US" sz="1800" strike="sngStrike" dirty="0" smtClean="0">
                <a:solidFill>
                  <a:schemeClr val="bg1">
                    <a:lumMod val="75000"/>
                  </a:schemeClr>
                </a:solidFill>
              </a:rPr>
              <a:t> アファイン変換</a:t>
            </a:r>
            <a:r>
              <a:rPr lang="en-US" altLang="ja-JP" sz="1800" strike="sngStrike" dirty="0" smtClean="0">
                <a:solidFill>
                  <a:schemeClr val="bg1">
                    <a:lumMod val="75000"/>
                  </a:schemeClr>
                </a:solidFill>
              </a:rPr>
              <a:t>						</a:t>
            </a:r>
            <a:endParaRPr kumimoji="1"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5/18   </a:t>
            </a:r>
            <a:r>
              <a:rPr lang="ja-JP" altLang="en-US" sz="1800" strike="sngStrike" dirty="0" smtClean="0">
                <a:solidFill>
                  <a:schemeClr val="bg1">
                    <a:lumMod val="75000"/>
                  </a:schemeClr>
                </a:solidFill>
              </a:rPr>
              <a:t>画像の</a:t>
            </a:r>
            <a:r>
              <a:rPr lang="ja-JP" altLang="en-US" sz="1800" strike="sngStrike" dirty="0">
                <a:solidFill>
                  <a:schemeClr val="bg1">
                    <a:lumMod val="75000"/>
                  </a:schemeClr>
                </a:solidFill>
              </a:rPr>
              <a:t>幾何</a:t>
            </a:r>
            <a:r>
              <a:rPr lang="ja-JP" altLang="en-US" sz="1800" strike="sngStrike" dirty="0" smtClean="0">
                <a:solidFill>
                  <a:schemeClr val="bg1">
                    <a:lumMod val="75000"/>
                  </a:schemeClr>
                </a:solidFill>
              </a:rPr>
              <a:t>変換２</a:t>
            </a:r>
            <a:r>
              <a:rPr lang="en-US" altLang="ja-JP" sz="1800" strike="sngStrike" dirty="0" smtClean="0">
                <a:solidFill>
                  <a:schemeClr val="bg1">
                    <a:lumMod val="75000"/>
                  </a:schemeClr>
                </a:solidFill>
              </a:rPr>
              <a:t>	: </a:t>
            </a:r>
            <a:r>
              <a:rPr lang="ja-JP" altLang="en-US" sz="1800" strike="sngStrike" dirty="0" smtClean="0">
                <a:solidFill>
                  <a:schemeClr val="bg1">
                    <a:lumMod val="75000"/>
                  </a:schemeClr>
                </a:solidFill>
              </a:rPr>
              <a:t>画像の補間，イメージモザイキング</a:t>
            </a:r>
            <a:r>
              <a:rPr lang="en-US" altLang="ja-JP" sz="1800" strike="sngStrike" dirty="0" smtClean="0">
                <a:solidFill>
                  <a:schemeClr val="bg1">
                    <a:lumMod val="75000"/>
                  </a:schemeClr>
                </a:solidFill>
              </a:rPr>
              <a:t>		</a:t>
            </a:r>
            <a:r>
              <a:rPr lang="en-US" altLang="ja-JP" sz="1800" strike="sngStrike" dirty="0">
                <a:solidFill>
                  <a:schemeClr val="bg1">
                    <a:lumMod val="75000"/>
                  </a:schemeClr>
                </a:solidFill>
              </a:rPr>
              <a:t>	</a:t>
            </a:r>
            <a:endParaRPr lang="en-US" altLang="ja-JP" sz="1800" strike="sngStrike" dirty="0" smtClean="0">
              <a:solidFill>
                <a:schemeClr val="bg1">
                  <a:lumMod val="75000"/>
                </a:schemeClr>
              </a:solidFill>
            </a:endParaRPr>
          </a:p>
          <a:p>
            <a:pPr marL="0" indent="0">
              <a:buNone/>
            </a:pPr>
            <a:r>
              <a:rPr kumimoji="1" lang="en-US" altLang="ja-JP" sz="1800" strike="sngStrike" dirty="0" smtClean="0">
                <a:solidFill>
                  <a:schemeClr val="bg1">
                    <a:lumMod val="75000"/>
                  </a:schemeClr>
                </a:solidFill>
              </a:rPr>
              <a:t>5/25   </a:t>
            </a:r>
            <a:r>
              <a:rPr kumimoji="1" lang="ja-JP" altLang="en-US" sz="1800" strike="sngStrike" dirty="0" smtClean="0">
                <a:solidFill>
                  <a:schemeClr val="bg1">
                    <a:lumMod val="75000"/>
                  </a:schemeClr>
                </a:solidFill>
              </a:rPr>
              <a:t>画像領域分割　</a:t>
            </a:r>
            <a:r>
              <a:rPr kumimoji="1" lang="en-US" altLang="ja-JP" sz="1800" strike="sngStrike" dirty="0" smtClean="0">
                <a:solidFill>
                  <a:schemeClr val="bg1">
                    <a:lumMod val="75000"/>
                  </a:schemeClr>
                </a:solidFill>
              </a:rPr>
              <a:t>	: </a:t>
            </a:r>
            <a:r>
              <a:rPr kumimoji="1" lang="ja-JP" altLang="en-US" sz="1800" strike="sngStrike" dirty="0" smtClean="0">
                <a:solidFill>
                  <a:schemeClr val="bg1">
                    <a:lumMod val="75000"/>
                  </a:schemeClr>
                </a:solidFill>
              </a:rPr>
              <a:t>領域拡張法，動的輪郭モデル，グラフカット法，</a:t>
            </a:r>
            <a:r>
              <a:rPr kumimoji="1" lang="en-US" altLang="ja-JP" sz="1800" strike="sngStrike" dirty="0" smtClean="0">
                <a:solidFill>
                  <a:schemeClr val="bg1">
                    <a:lumMod val="75000"/>
                  </a:schemeClr>
                </a:solidFill>
              </a:rPr>
              <a:t>		</a:t>
            </a:r>
          </a:p>
          <a:p>
            <a:pPr marL="0" indent="0">
              <a:buNone/>
            </a:pPr>
            <a:r>
              <a:rPr lang="en-US" altLang="ja-JP" sz="1800" strike="sngStrike" dirty="0">
                <a:solidFill>
                  <a:schemeClr val="bg1">
                    <a:lumMod val="75000"/>
                  </a:schemeClr>
                </a:solidFill>
              </a:rPr>
              <a:t>6</a:t>
            </a:r>
            <a:r>
              <a:rPr lang="en-US" altLang="ja-JP" sz="1800" strike="sngStrike" dirty="0" smtClean="0">
                <a:solidFill>
                  <a:schemeClr val="bg1">
                    <a:lumMod val="75000"/>
                  </a:schemeClr>
                </a:solidFill>
              </a:rPr>
              <a:t>/01   </a:t>
            </a:r>
            <a:r>
              <a:rPr lang="ja-JP" altLang="en-US" sz="1800" b="1" strike="sngStrike" dirty="0" smtClean="0">
                <a:solidFill>
                  <a:schemeClr val="bg1">
                    <a:lumMod val="75000"/>
                  </a:schemeClr>
                </a:solidFill>
              </a:rPr>
              <a:t>前半のまとめ </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約</a:t>
            </a:r>
            <a:r>
              <a:rPr kumimoji="1" lang="en-US" altLang="ja-JP" sz="1800" b="1" strike="sngStrike" dirty="0" smtClean="0">
                <a:solidFill>
                  <a:schemeClr val="bg1">
                    <a:lumMod val="75000"/>
                  </a:schemeClr>
                </a:solidFill>
              </a:rPr>
              <a:t>30</a:t>
            </a:r>
            <a:r>
              <a:rPr kumimoji="1" lang="ja-JP" altLang="en-US" sz="1800" b="1" strike="sngStrike" dirty="0" smtClean="0">
                <a:solidFill>
                  <a:schemeClr val="bg1">
                    <a:lumMod val="75000"/>
                  </a:schemeClr>
                </a:solidFill>
              </a:rPr>
              <a:t>分</a:t>
            </a:r>
            <a:r>
              <a:rPr kumimoji="1" lang="en-US" altLang="ja-JP" sz="1800" b="1" strike="sngStrike" dirty="0" smtClean="0">
                <a:solidFill>
                  <a:schemeClr val="bg1">
                    <a:lumMod val="75000"/>
                  </a:schemeClr>
                </a:solidFill>
              </a:rPr>
              <a:t>)</a:t>
            </a:r>
            <a:r>
              <a:rPr kumimoji="1" lang="ja-JP" altLang="en-US" sz="1800" b="1" strike="sngStrike" dirty="0" smtClean="0">
                <a:solidFill>
                  <a:schemeClr val="bg1">
                    <a:lumMod val="75000"/>
                  </a:schemeClr>
                </a:solidFill>
              </a:rPr>
              <a:t>と中間試験（約</a:t>
            </a:r>
            <a:r>
              <a:rPr lang="en-US" altLang="ja-JP" sz="1800" b="1" strike="sngStrike" dirty="0">
                <a:solidFill>
                  <a:schemeClr val="bg1">
                    <a:lumMod val="75000"/>
                  </a:schemeClr>
                </a:solidFill>
              </a:rPr>
              <a:t>7</a:t>
            </a:r>
            <a:r>
              <a:rPr kumimoji="1" lang="en-US" altLang="ja-JP" sz="1800" b="1" strike="sngStrike" dirty="0" smtClean="0">
                <a:solidFill>
                  <a:schemeClr val="bg1">
                    <a:lumMod val="75000"/>
                  </a:schemeClr>
                </a:solidFill>
              </a:rPr>
              <a:t>0</a:t>
            </a:r>
            <a:r>
              <a:rPr kumimoji="1" lang="ja-JP" altLang="en-US" sz="1800" b="1" strike="sngStrike" dirty="0" smtClean="0">
                <a:solidFill>
                  <a:schemeClr val="bg1">
                    <a:lumMod val="75000"/>
                  </a:schemeClr>
                </a:solidFill>
              </a:rPr>
              <a:t>分）</a:t>
            </a:r>
            <a:endParaRPr lang="en-US" altLang="ja-JP" sz="1800" strike="sngStrike" dirty="0" smtClean="0">
              <a:solidFill>
                <a:schemeClr val="bg1">
                  <a:lumMod val="75000"/>
                </a:schemeClr>
              </a:solidFill>
            </a:endParaRPr>
          </a:p>
          <a:p>
            <a:pPr marL="0" indent="0">
              <a:buNone/>
            </a:pPr>
            <a:r>
              <a:rPr lang="en-US" altLang="ja-JP" sz="1800" strike="sngStrike" dirty="0" smtClean="0">
                <a:solidFill>
                  <a:schemeClr val="bg1">
                    <a:lumMod val="75000"/>
                  </a:schemeClr>
                </a:solidFill>
              </a:rPr>
              <a:t>6/08   </a:t>
            </a:r>
            <a:r>
              <a:rPr lang="ja-JP" altLang="en-US" sz="1800" strike="sngStrike" dirty="0" smtClean="0">
                <a:solidFill>
                  <a:schemeClr val="bg1">
                    <a:lumMod val="75000"/>
                  </a:schemeClr>
                </a:solidFill>
              </a:rPr>
              <a:t>特徴</a:t>
            </a:r>
            <a:r>
              <a:rPr lang="ja-JP" altLang="en-US" sz="1800" strike="sngStrike" dirty="0">
                <a:solidFill>
                  <a:schemeClr val="bg1">
                    <a:lumMod val="75000"/>
                  </a:schemeClr>
                </a:solidFill>
              </a:rPr>
              <a:t>検出</a:t>
            </a:r>
            <a:r>
              <a:rPr lang="en-US" altLang="ja-JP" sz="1800" strike="sngStrike" dirty="0" smtClean="0">
                <a:solidFill>
                  <a:schemeClr val="bg1">
                    <a:lumMod val="75000"/>
                  </a:schemeClr>
                </a:solidFill>
              </a:rPr>
              <a:t>1 	: </a:t>
            </a:r>
            <a:r>
              <a:rPr lang="ja-JP" altLang="en-US" sz="1800" strike="sngStrike" dirty="0" smtClean="0">
                <a:solidFill>
                  <a:schemeClr val="bg1">
                    <a:lumMod val="75000"/>
                  </a:schemeClr>
                </a:solidFill>
              </a:rPr>
              <a:t>テンプレートマッチング、コーナー・エッジ検出 </a:t>
            </a:r>
            <a:r>
              <a:rPr lang="en-US" altLang="ja-JP" sz="1800" strike="sngStrike" dirty="0" smtClean="0">
                <a:solidFill>
                  <a:schemeClr val="bg1">
                    <a:lumMod val="75000"/>
                  </a:schemeClr>
                </a:solidFill>
              </a:rPr>
              <a:t>	</a:t>
            </a:r>
            <a:r>
              <a:rPr lang="en-US" altLang="ja-JP" sz="1800" dirty="0" smtClean="0"/>
              <a:t>		</a:t>
            </a:r>
          </a:p>
          <a:p>
            <a:pPr marL="0" indent="0">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err="1" smtClean="0"/>
              <a:t>、</a:t>
            </a:r>
            <a:r>
              <a:rPr lang="en-US" altLang="ja-JP" sz="1800" dirty="0" smtClean="0"/>
              <a:t>SIFT</a:t>
            </a:r>
            <a:r>
              <a:rPr lang="ja-JP" altLang="en-US" sz="1800" dirty="0" smtClean="0"/>
              <a:t>特徴量、</a:t>
            </a:r>
            <a:r>
              <a:rPr lang="en-US" altLang="ja-JP" sz="1800" dirty="0" smtClean="0"/>
              <a:t>Hough</a:t>
            </a:r>
            <a:r>
              <a:rPr lang="ja-JP" altLang="en-US" sz="1800" dirty="0" smtClean="0"/>
              <a:t>変換</a:t>
            </a:r>
            <a:r>
              <a:rPr lang="en-US" altLang="ja-JP" sz="1800" dirty="0" smtClean="0"/>
              <a:t>		</a:t>
            </a:r>
          </a:p>
          <a:p>
            <a:pPr marL="0" indent="0">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buNone/>
            </a:pPr>
            <a:r>
              <a:rPr lang="en-US" altLang="ja-JP" sz="1800" dirty="0"/>
              <a:t>7/06   </a:t>
            </a:r>
            <a:r>
              <a:rPr lang="ja-JP" altLang="en-US" sz="1800" dirty="0"/>
              <a:t>画像処理演習	</a:t>
            </a:r>
            <a:r>
              <a:rPr lang="en-US" altLang="ja-JP" sz="1800" dirty="0"/>
              <a:t>: ImageJ</a:t>
            </a:r>
            <a:r>
              <a:rPr lang="ja-JP" altLang="en-US" sz="1800" dirty="0"/>
              <a:t>を使った画像処理	</a:t>
            </a:r>
          </a:p>
          <a:p>
            <a:pPr marL="0" indent="0">
              <a:buNone/>
            </a:pPr>
            <a:r>
              <a:rPr lang="en-US" altLang="ja-JP" sz="1800" dirty="0"/>
              <a:t>7/13   </a:t>
            </a:r>
            <a:r>
              <a:rPr lang="ja-JP" altLang="en-US" sz="1800" dirty="0"/>
              <a:t>画像処理演習	</a:t>
            </a:r>
            <a:r>
              <a:rPr lang="en-US" altLang="ja-JP" sz="1800" dirty="0"/>
              <a:t>: Python</a:t>
            </a:r>
            <a:r>
              <a:rPr lang="ja-JP" altLang="en-US" sz="1800" dirty="0"/>
              <a:t>プログラミング	</a:t>
            </a:r>
            <a:r>
              <a:rPr lang="en-US" altLang="ja-JP" sz="1800" dirty="0" smtClean="0"/>
              <a:t>			</a:t>
            </a:r>
          </a:p>
          <a:p>
            <a:pPr marL="0" indent="0">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Tree>
    <p:extLst>
      <p:ext uri="{BB962C8B-B14F-4D97-AF65-F5344CB8AC3E}">
        <p14:creationId xmlns:p14="http://schemas.microsoft.com/office/powerpoint/2010/main" val="811637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smtClean="0"/>
              <a:t>SIFT</a:t>
            </a:r>
            <a:r>
              <a:rPr kumimoji="1" lang="ja-JP" altLang="en-US" sz="4800" dirty="0" smtClean="0"/>
              <a:t>特徴</a:t>
            </a:r>
            <a:endParaRPr kumimoji="1" lang="ja-JP" altLang="en-US" sz="4800" dirty="0"/>
          </a:p>
        </p:txBody>
      </p:sp>
      <p:sp>
        <p:nvSpPr>
          <p:cNvPr id="3" name="コンテンツ プレースホルダー 2"/>
          <p:cNvSpPr>
            <a:spLocks noGrp="1"/>
          </p:cNvSpPr>
          <p:nvPr>
            <p:ph idx="1"/>
          </p:nvPr>
        </p:nvSpPr>
        <p:spPr>
          <a:xfrm>
            <a:off x="203200" y="-1"/>
            <a:ext cx="5675086" cy="7010401"/>
          </a:xfrm>
        </p:spPr>
        <p:txBody>
          <a:bodyPr>
            <a:normAutofit/>
          </a:bodyPr>
          <a:lstStyle/>
          <a:p>
            <a:pPr marL="457200" indent="-457200">
              <a:lnSpc>
                <a:spcPct val="100000"/>
              </a:lnSpc>
              <a:spcBef>
                <a:spcPts val="600"/>
              </a:spcBef>
              <a:buAutoNum type="arabicPeriod"/>
            </a:pPr>
            <a:r>
              <a:rPr kumimoji="1" lang="ja-JP" altLang="en-US" sz="2400" b="1" dirty="0" smtClean="0"/>
              <a:t>特徴点検出</a:t>
            </a:r>
            <a:endParaRPr lang="en-US" altLang="ja-JP" sz="2400" b="1" dirty="0"/>
          </a:p>
          <a:p>
            <a:pPr>
              <a:lnSpc>
                <a:spcPct val="100000"/>
              </a:lnSpc>
              <a:spcBef>
                <a:spcPts val="600"/>
              </a:spcBef>
            </a:pPr>
            <a:r>
              <a:rPr kumimoji="1" lang="en-US" altLang="ja-JP" sz="1800" dirty="0" err="1" smtClean="0"/>
              <a:t>DoG</a:t>
            </a:r>
            <a:r>
              <a:rPr kumimoji="1" lang="ja-JP" altLang="en-US" sz="1800" dirty="0" smtClean="0"/>
              <a:t>の極大・極小を特徴点とする</a:t>
            </a:r>
            <a:endParaRPr lang="en-US" altLang="ja-JP" sz="1800" dirty="0"/>
          </a:p>
          <a:p>
            <a:pPr>
              <a:lnSpc>
                <a:spcPct val="100000"/>
              </a:lnSpc>
              <a:spcBef>
                <a:spcPts val="600"/>
              </a:spcBef>
            </a:pPr>
            <a:r>
              <a:rPr lang="en-US" altLang="ja-JP" sz="1800" dirty="0" smtClean="0"/>
              <a:t>Harris </a:t>
            </a:r>
            <a:r>
              <a:rPr lang="ja-JP" altLang="en-US" sz="1800" dirty="0" smtClean="0"/>
              <a:t>行列を用いてエッジ点は除去</a:t>
            </a:r>
            <a:endParaRPr lang="en-US" altLang="ja-JP" sz="1800" dirty="0" smtClean="0"/>
          </a:p>
          <a:p>
            <a:pPr>
              <a:lnSpc>
                <a:spcPct val="100000"/>
              </a:lnSpc>
              <a:spcBef>
                <a:spcPts val="600"/>
              </a:spcBef>
            </a:pPr>
            <a:r>
              <a:rPr lang="ja-JP" altLang="en-US" sz="1800" dirty="0" smtClean="0"/>
              <a:t>閾値処理でノイズ（極大値が小さい点）も除去</a:t>
            </a:r>
            <a:endParaRPr lang="en-US" altLang="ja-JP" sz="1800" dirty="0" smtClean="0"/>
          </a:p>
          <a:p>
            <a:pPr marL="0" indent="0">
              <a:lnSpc>
                <a:spcPct val="100000"/>
              </a:lnSpc>
              <a:spcBef>
                <a:spcPts val="600"/>
              </a:spcBef>
              <a:buNone/>
            </a:pPr>
            <a:r>
              <a:rPr lang="en-US" altLang="ja-JP" sz="2400" dirty="0" smtClean="0"/>
              <a:t>2. </a:t>
            </a:r>
            <a:r>
              <a:rPr lang="ja-JP" altLang="en-US" sz="2400" b="1" dirty="0" smtClean="0"/>
              <a:t>方向検出</a:t>
            </a:r>
            <a:endParaRPr lang="en-US" altLang="ja-JP" sz="2400" b="1" dirty="0" smtClean="0"/>
          </a:p>
          <a:p>
            <a:pPr>
              <a:lnSpc>
                <a:spcPct val="100000"/>
              </a:lnSpc>
              <a:spcBef>
                <a:spcPts val="600"/>
              </a:spcBef>
            </a:pPr>
            <a:r>
              <a:rPr lang="ja-JP" altLang="en-US" sz="1800" dirty="0" smtClean="0">
                <a:solidFill>
                  <a:srgbClr val="FF0000"/>
                </a:solidFill>
              </a:rPr>
              <a:t>発見した特徴点においてそのサイズに合わせた局所領域を考える（追記しました）</a:t>
            </a:r>
            <a:endParaRPr lang="en-US" altLang="ja-JP" sz="1800" dirty="0" smtClean="0">
              <a:solidFill>
                <a:srgbClr val="FF0000"/>
              </a:solidFill>
            </a:endParaRPr>
          </a:p>
          <a:p>
            <a:pPr>
              <a:lnSpc>
                <a:spcPct val="100000"/>
              </a:lnSpc>
              <a:spcBef>
                <a:spcPts val="600"/>
              </a:spcBef>
            </a:pPr>
            <a:r>
              <a:rPr lang="ja-JP" altLang="en-US" sz="1800" dirty="0" smtClean="0"/>
              <a:t>勾配ヒストグラムを生成（方向を</a:t>
            </a:r>
            <a:r>
              <a:rPr lang="en-US" altLang="ja-JP" sz="1800" dirty="0" smtClean="0"/>
              <a:t>36</a:t>
            </a:r>
            <a:r>
              <a:rPr lang="ja-JP" altLang="en-US" sz="1800" dirty="0" smtClean="0"/>
              <a:t>分割し，強度を中心からの距離で重み付け）</a:t>
            </a:r>
            <a:endParaRPr lang="en-US" altLang="ja-JP" sz="1800" dirty="0" smtClean="0"/>
          </a:p>
          <a:p>
            <a:pPr>
              <a:lnSpc>
                <a:spcPct val="100000"/>
              </a:lnSpc>
              <a:spcBef>
                <a:spcPts val="600"/>
              </a:spcBef>
            </a:pPr>
            <a:r>
              <a:rPr lang="ja-JP" altLang="en-US" sz="1800" dirty="0" smtClean="0"/>
              <a:t>ヒストグラムを正規化し強度が</a:t>
            </a:r>
            <a:r>
              <a:rPr lang="en-US" altLang="ja-JP" sz="1800" dirty="0" smtClean="0"/>
              <a:t>0.8</a:t>
            </a:r>
            <a:r>
              <a:rPr lang="ja-JP" altLang="en-US" sz="1800" dirty="0" smtClean="0"/>
              <a:t>以上の方向を検出</a:t>
            </a:r>
            <a:r>
              <a:rPr lang="en-US" altLang="ja-JP" sz="1800" dirty="0" smtClean="0"/>
              <a:t>(</a:t>
            </a:r>
            <a:r>
              <a:rPr lang="ja-JP" altLang="en-US" sz="1800" dirty="0" smtClean="0"/>
              <a:t>複数検出される</a:t>
            </a:r>
            <a:r>
              <a:rPr lang="en-US" altLang="ja-JP" sz="1800" dirty="0" smtClean="0">
                <a:sym typeface="Wingdings" panose="05000000000000000000" pitchFamily="2" charset="2"/>
              </a:rPr>
              <a:t></a:t>
            </a:r>
            <a:r>
              <a:rPr lang="ja-JP" altLang="en-US" sz="1800" dirty="0" smtClean="0">
                <a:sym typeface="Wingdings" panose="05000000000000000000" pitchFamily="2" charset="2"/>
              </a:rPr>
              <a:t>複数の特徴量を生成</a:t>
            </a:r>
            <a:r>
              <a:rPr lang="en-US" altLang="ja-JP" sz="1800" dirty="0" smtClean="0"/>
              <a:t>)</a:t>
            </a:r>
          </a:p>
          <a:p>
            <a:pPr marL="0" indent="0">
              <a:lnSpc>
                <a:spcPct val="100000"/>
              </a:lnSpc>
              <a:spcBef>
                <a:spcPts val="600"/>
              </a:spcBef>
              <a:buNone/>
            </a:pPr>
            <a:r>
              <a:rPr lang="en-US" altLang="ja-JP" sz="2400" dirty="0" smtClean="0"/>
              <a:t>3. </a:t>
            </a:r>
            <a:r>
              <a:rPr lang="ja-JP" altLang="en-US" sz="2400" b="1" dirty="0" smtClean="0"/>
              <a:t>特徴ベクトル計算</a:t>
            </a:r>
            <a:endParaRPr lang="en-US" altLang="ja-JP" sz="2400" b="1" dirty="0"/>
          </a:p>
          <a:p>
            <a:pPr>
              <a:lnSpc>
                <a:spcPct val="100000"/>
              </a:lnSpc>
              <a:spcBef>
                <a:spcPts val="600"/>
              </a:spcBef>
            </a:pPr>
            <a:r>
              <a:rPr lang="ja-JP" altLang="en-US" sz="2000" dirty="0" smtClean="0"/>
              <a:t>検出した方向に</a:t>
            </a:r>
            <a:r>
              <a:rPr lang="ja-JP" altLang="en-US" sz="2000" dirty="0"/>
              <a:t>沿って局所領域</a:t>
            </a:r>
            <a:r>
              <a:rPr lang="ja-JP" altLang="en-US" sz="2000" dirty="0" smtClean="0"/>
              <a:t>を回転</a:t>
            </a:r>
            <a:endParaRPr lang="en-US" altLang="ja-JP" sz="2000" dirty="0" smtClean="0"/>
          </a:p>
          <a:p>
            <a:pPr>
              <a:lnSpc>
                <a:spcPct val="100000"/>
              </a:lnSpc>
              <a:spcBef>
                <a:spcPts val="600"/>
              </a:spcBef>
            </a:pPr>
            <a:r>
              <a:rPr lang="ja-JP" altLang="en-US" sz="2000" dirty="0" smtClean="0"/>
              <a:t>領域を</a:t>
            </a:r>
            <a:r>
              <a:rPr lang="en-US" altLang="ja-JP" sz="2000" dirty="0" smtClean="0"/>
              <a:t>4x4</a:t>
            </a:r>
            <a:r>
              <a:rPr lang="ja-JP" altLang="en-US" sz="2000" dirty="0" smtClean="0"/>
              <a:t>分割し，各領域内で勾配ヒストグラムを計算する</a:t>
            </a:r>
            <a:endParaRPr lang="en-US" altLang="ja-JP" sz="2000" dirty="0" smtClean="0"/>
          </a:p>
          <a:p>
            <a:pPr>
              <a:lnSpc>
                <a:spcPct val="100000"/>
              </a:lnSpc>
              <a:spcBef>
                <a:spcPts val="600"/>
              </a:spcBef>
            </a:pPr>
            <a:r>
              <a:rPr lang="ja-JP" altLang="en-US" sz="2000" dirty="0" smtClean="0"/>
              <a:t>勾配ヒストグラムを特徴ベクトルとする</a:t>
            </a:r>
            <a:endParaRPr lang="en-US" altLang="ja-JP" sz="2000" dirty="0" smtClean="0"/>
          </a:p>
          <a:p>
            <a:pPr lvl="1">
              <a:lnSpc>
                <a:spcPct val="100000"/>
              </a:lnSpc>
              <a:spcBef>
                <a:spcPts val="600"/>
              </a:spcBef>
            </a:pPr>
            <a:r>
              <a:rPr lang="ja-JP" altLang="en-US" sz="1600" dirty="0" smtClean="0"/>
              <a:t>勾配は</a:t>
            </a:r>
            <a:r>
              <a:rPr lang="en-US" altLang="ja-JP" sz="1600" dirty="0" smtClean="0"/>
              <a:t>8</a:t>
            </a:r>
            <a:r>
              <a:rPr lang="ja-JP" altLang="en-US" sz="1600" dirty="0" smtClean="0"/>
              <a:t>方向に量子化</a:t>
            </a:r>
            <a:endParaRPr lang="en-US" altLang="ja-JP" sz="1600" dirty="0" smtClean="0"/>
          </a:p>
          <a:p>
            <a:pPr lvl="1">
              <a:lnSpc>
                <a:spcPct val="100000"/>
              </a:lnSpc>
              <a:spcBef>
                <a:spcPts val="600"/>
              </a:spcBef>
            </a:pPr>
            <a:r>
              <a:rPr lang="en-US" altLang="ja-JP" sz="1600" dirty="0" smtClean="0"/>
              <a:t>4*4*8 = 128</a:t>
            </a:r>
            <a:r>
              <a:rPr lang="ja-JP" altLang="en-US" sz="1600" dirty="0" smtClean="0"/>
              <a:t>次元</a:t>
            </a:r>
            <a:r>
              <a:rPr lang="ja-JP" altLang="en-US" sz="1600" dirty="0"/>
              <a:t>ベクトル</a:t>
            </a:r>
            <a:r>
              <a:rPr lang="ja-JP" altLang="en-US" sz="1600" dirty="0" smtClean="0"/>
              <a:t>に</a:t>
            </a:r>
            <a:endParaRPr lang="en-US" altLang="ja-JP" sz="1000" dirty="0" smtClean="0"/>
          </a:p>
          <a:p>
            <a:pPr>
              <a:lnSpc>
                <a:spcPct val="100000"/>
              </a:lnSpc>
              <a:spcBef>
                <a:spcPts val="600"/>
              </a:spcBef>
            </a:pPr>
            <a:r>
              <a:rPr lang="ja-JP" altLang="en-US" sz="2000" dirty="0" smtClean="0"/>
              <a:t>得られた特徴</a:t>
            </a:r>
            <a:r>
              <a:rPr lang="ja-JP" altLang="en-US" sz="2000" dirty="0"/>
              <a:t>ベクトル</a:t>
            </a:r>
            <a:r>
              <a:rPr lang="ja-JP" altLang="en-US" sz="2000" dirty="0" smtClean="0"/>
              <a:t>を正規化</a:t>
            </a:r>
            <a:r>
              <a:rPr lang="ja-JP" altLang="en-US" sz="1600" dirty="0" smtClean="0"/>
              <a:t>（ベクトルの総和で割る）</a:t>
            </a:r>
            <a:endParaRPr lang="en-US" altLang="ja-JP" sz="1600" dirty="0" smtClean="0"/>
          </a:p>
        </p:txBody>
      </p:sp>
      <p:sp>
        <p:nvSpPr>
          <p:cNvPr id="6" name="正方形/長方形 5"/>
          <p:cNvSpPr/>
          <p:nvPr/>
        </p:nvSpPr>
        <p:spPr>
          <a:xfrm>
            <a:off x="10433185" y="3487669"/>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0433185" y="64886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725074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80191"/>
            <a:ext cx="11708780" cy="733270"/>
          </a:xfrm>
        </p:spPr>
        <p:txBody>
          <a:bodyPr>
            <a:normAutofit/>
          </a:bodyPr>
          <a:lstStyle/>
          <a:p>
            <a:pPr algn="ctr"/>
            <a:r>
              <a:rPr kumimoji="1" lang="en-US" altLang="ja-JP" sz="3200" dirty="0" smtClean="0"/>
              <a:t>SIFT</a:t>
            </a:r>
            <a:r>
              <a:rPr kumimoji="1" lang="ja-JP" altLang="en-US" sz="3200" dirty="0" smtClean="0"/>
              <a:t>特徴点の例（教科書図</a:t>
            </a:r>
            <a:r>
              <a:rPr kumimoji="1" lang="en-US" altLang="ja-JP" sz="3200" dirty="0" smtClean="0"/>
              <a:t>11.19</a:t>
            </a:r>
            <a:r>
              <a:rPr kumimoji="1" lang="ja-JP" altLang="en-US" sz="3200" dirty="0" smtClean="0"/>
              <a:t>）</a:t>
            </a:r>
            <a:endParaRPr kumimoji="1" lang="ja-JP" altLang="en-US" sz="3200" dirty="0"/>
          </a:p>
        </p:txBody>
      </p:sp>
    </p:spTree>
    <p:extLst>
      <p:ext uri="{BB962C8B-B14F-4D97-AF65-F5344CB8AC3E}">
        <p14:creationId xmlns:p14="http://schemas.microsoft.com/office/powerpoint/2010/main" val="3318436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発見した特徴点においてそのサイズに合わせた局所領域を考える（追記しました）</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6017398" y="5646003"/>
            <a:ext cx="5533251" cy="830997"/>
          </a:xfrm>
          <a:prstGeom prst="rect">
            <a:avLst/>
          </a:prstGeom>
        </p:spPr>
        <p:txBody>
          <a:bodyPr wrap="square">
            <a:spAutoFit/>
          </a:bodyPr>
          <a:lstStyle/>
          <a:p>
            <a:r>
              <a:rPr lang="en-US" altLang="ja-JP" sz="1600" dirty="0" smtClean="0">
                <a:solidFill>
                  <a:srgbClr val="FF0000"/>
                </a:solidFill>
              </a:rPr>
              <a:t>※</a:t>
            </a:r>
            <a:r>
              <a:rPr lang="ja-JP" altLang="en-US" sz="1600" dirty="0" smtClean="0">
                <a:solidFill>
                  <a:srgbClr val="FF0000"/>
                </a:solidFill>
              </a:rPr>
              <a:t>手順を覚えてほしいわけではなくて、</a:t>
            </a:r>
            <a:endParaRPr lang="en-US" altLang="ja-JP" sz="1600" dirty="0" smtClean="0">
              <a:solidFill>
                <a:srgbClr val="FF0000"/>
              </a:solidFill>
            </a:endParaRPr>
          </a:p>
          <a:p>
            <a:r>
              <a:rPr lang="ja-JP" altLang="en-US" sz="1600" dirty="0" smtClean="0">
                <a:solidFill>
                  <a:srgbClr val="FF0000"/>
                </a:solidFill>
              </a:rPr>
              <a:t>このように設計した特徴ベクトルが拡大縮小と回転に対して堅固（変化しにくい）となるかを知ってほしい</a:t>
            </a:r>
            <a:endParaRPr lang="ja-JP" altLang="en-US" sz="1600" dirty="0">
              <a:solidFill>
                <a:srgbClr val="FF0000"/>
              </a:solidFill>
            </a:endParaRPr>
          </a:p>
        </p:txBody>
      </p:sp>
      <p:sp>
        <p:nvSpPr>
          <p:cNvPr id="10" name="正方形/長方形 9"/>
          <p:cNvSpPr/>
          <p:nvPr/>
        </p:nvSpPr>
        <p:spPr>
          <a:xfrm>
            <a:off x="5923002" y="520184"/>
            <a:ext cx="5929828" cy="523220"/>
          </a:xfrm>
          <a:prstGeom prst="rect">
            <a:avLst/>
          </a:prstGeom>
        </p:spPr>
        <p:txBody>
          <a:bodyPr wrap="non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な</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ぜ</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拡大・回転について堅固なのか</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923002" y="2482334"/>
            <a:ext cx="5724644"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サイズを考慮して特徴点を検出し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そのサイズの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窓内でヒストグラムを計算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923002" y="3987284"/>
            <a:ext cx="6032421"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局所領域の勾配方向に沿って窓を回転する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7883053" y="5244584"/>
            <a:ext cx="5019323" cy="1323439"/>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特徴点を中心とする局所領域に対して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スケールと方向を正規化したものとで</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t>特徴点周囲の勾配分布を特徴ベクトルとする</a:t>
            </a:r>
            <a:endParaRPr lang="ja-JP" altLang="en-US" sz="2000" dirty="0"/>
          </a:p>
        </p:txBody>
      </p:sp>
    </p:spTree>
    <p:extLst>
      <p:ext uri="{BB962C8B-B14F-4D97-AF65-F5344CB8AC3E}">
        <p14:creationId xmlns:p14="http://schemas.microsoft.com/office/powerpoint/2010/main" val="2170854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smtClean="0"/>
              <a:t>SIFT</a:t>
            </a:r>
            <a:r>
              <a:rPr kumimoji="1" lang="ja-JP" altLang="en-US" sz="3600" dirty="0" smtClean="0"/>
              <a:t>特徴（実装）</a:t>
            </a:r>
            <a:endParaRPr kumimoji="1" lang="ja-JP" altLang="en-US" sz="3600" dirty="0"/>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smtClean="0"/>
              <a:t># SIFT.py</a:t>
            </a:r>
            <a:endParaRPr lang="en-US" altLang="ja-JP" sz="2000" dirty="0"/>
          </a:p>
          <a:p>
            <a:pPr marL="0" indent="0">
              <a:buNone/>
            </a:pPr>
            <a:r>
              <a:rPr lang="en-US" altLang="ja-JP" sz="2000" dirty="0" smtClean="0"/>
              <a:t>img1 </a:t>
            </a:r>
            <a:r>
              <a:rPr lang="en-US" altLang="ja-JP" sz="2000" dirty="0"/>
              <a:t>=  cv2.imread</a:t>
            </a:r>
            <a:r>
              <a:rPr lang="en-US" altLang="ja-JP" sz="2000" dirty="0" smtClean="0"/>
              <a:t>(“</a:t>
            </a:r>
            <a:r>
              <a:rPr lang="ja-JP" altLang="en-US" sz="2000" dirty="0" smtClean="0"/>
              <a:t>画像名</a:t>
            </a:r>
            <a:r>
              <a:rPr lang="en-US" altLang="ja-JP" sz="2000" dirty="0" smtClean="0"/>
              <a:t>.bmp", </a:t>
            </a:r>
            <a:r>
              <a:rPr lang="en-US" altLang="ja-JP" sz="2000" dirty="0"/>
              <a:t>0) </a:t>
            </a:r>
          </a:p>
          <a:p>
            <a:pPr marL="0" indent="0">
              <a:buNone/>
            </a:pPr>
            <a:r>
              <a:rPr lang="en-US" altLang="ja-JP" sz="2000" dirty="0" smtClean="0"/>
              <a:t>sift </a:t>
            </a:r>
            <a:r>
              <a:rPr lang="ja-JP" altLang="en-US" sz="2000" dirty="0"/>
              <a:t> </a:t>
            </a:r>
            <a:r>
              <a:rPr lang="ja-JP" altLang="en-US" sz="2000" dirty="0" smtClean="0"/>
              <a:t>  </a:t>
            </a:r>
            <a:r>
              <a:rPr lang="en-US" altLang="ja-JP" sz="2000" dirty="0" smtClean="0"/>
              <a:t>= </a:t>
            </a:r>
            <a:r>
              <a:rPr lang="en-US" altLang="ja-JP" sz="2000" dirty="0"/>
              <a:t>cv2.xfeatures2d.SIFT_create()</a:t>
            </a:r>
          </a:p>
          <a:p>
            <a:pPr marL="0" indent="0">
              <a:buNone/>
            </a:pPr>
            <a:r>
              <a:rPr lang="en-US" altLang="ja-JP" sz="2000" dirty="0"/>
              <a:t>key1, des1 = </a:t>
            </a:r>
            <a:r>
              <a:rPr lang="en-US" altLang="ja-JP" sz="2000" dirty="0" err="1"/>
              <a:t>sift.detectAndCompute</a:t>
            </a:r>
            <a:r>
              <a:rPr lang="en-US" altLang="ja-JP" sz="2000" dirty="0"/>
              <a:t> (img1, None </a:t>
            </a:r>
            <a:r>
              <a:rPr lang="en-US" altLang="ja-JP" sz="2000" dirty="0" smtClean="0"/>
              <a:t>)</a:t>
            </a:r>
            <a:endParaRPr lang="en-US" altLang="ja-JP" sz="2000" dirty="0"/>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t>Python &amp; </a:t>
            </a:r>
            <a:r>
              <a:rPr lang="en-US" altLang="ja-JP" sz="2400" dirty="0" err="1" smtClean="0"/>
              <a:t>openCV</a:t>
            </a:r>
            <a:r>
              <a:rPr lang="ja-JP" altLang="en-US" sz="2400" dirty="0" smtClean="0"/>
              <a:t>環境だと上記の</a:t>
            </a:r>
            <a:r>
              <a:rPr lang="en-US" altLang="ja-JP" sz="2400" dirty="0" smtClean="0"/>
              <a:t>3</a:t>
            </a:r>
            <a:r>
              <a:rPr lang="ja-JP" altLang="en-US" sz="2400" dirty="0" smtClean="0"/>
              <a:t>行で</a:t>
            </a:r>
            <a:r>
              <a:rPr lang="en-US" altLang="ja-JP" sz="2400" dirty="0" smtClean="0"/>
              <a:t>SIFT</a:t>
            </a:r>
            <a:r>
              <a:rPr lang="ja-JP" altLang="en-US" sz="2400" dirty="0" smtClean="0"/>
              <a:t>特徴を検出できます</a:t>
            </a:r>
            <a:endParaRPr lang="en-US" altLang="ja-JP" sz="2400" dirty="0" smtClean="0"/>
          </a:p>
          <a:p>
            <a:pPr marL="0" indent="0">
              <a:buFont typeface="Arial" panose="020B0604020202020204" pitchFamily="34" charset="0"/>
              <a:buNone/>
            </a:pPr>
            <a:r>
              <a:rPr lang="en-US" altLang="ja-JP" sz="2400" dirty="0" smtClean="0"/>
              <a:t>※key1 </a:t>
            </a:r>
            <a:r>
              <a:rPr lang="ja-JP" altLang="en-US" sz="2400" dirty="0" smtClean="0"/>
              <a:t>は特徴点の位置を保持する配列</a:t>
            </a:r>
            <a:endParaRPr lang="en-US" altLang="ja-JP" sz="2400" dirty="0" smtClean="0"/>
          </a:p>
          <a:p>
            <a:pPr marL="0" indent="0">
              <a:buFont typeface="Arial" panose="020B0604020202020204" pitchFamily="34" charset="0"/>
              <a:buNone/>
            </a:pPr>
            <a:r>
              <a:rPr lang="en-US" altLang="ja-JP" sz="2400" dirty="0" smtClean="0"/>
              <a:t>※des1 </a:t>
            </a:r>
            <a:r>
              <a:rPr lang="ja-JP" altLang="en-US" sz="2400" dirty="0" smtClean="0"/>
              <a:t>は特徴点の特徴ベクトルを保持する配列</a:t>
            </a:r>
            <a:endParaRPr lang="en-US" altLang="ja-JP" sz="2400" dirty="0" smtClean="0"/>
          </a:p>
          <a:p>
            <a:pPr marL="0" indent="0">
              <a:buNone/>
            </a:pPr>
            <a:r>
              <a:rPr lang="en-US" altLang="ja-JP" sz="2400" dirty="0" smtClean="0"/>
              <a:t>※『xfeatures2d.SIFT_create』</a:t>
            </a:r>
            <a:r>
              <a:rPr lang="ja-JP" altLang="en-US" sz="2400" dirty="0" smtClean="0"/>
              <a:t>を書き換えると色々な特徴量を試せます</a:t>
            </a:r>
            <a:endParaRPr lang="en-US" altLang="ja-JP" sz="2400" dirty="0"/>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ja-JP" altLang="en-US" sz="2400" dirty="0" smtClean="0"/>
              <a:t>最近は</a:t>
            </a:r>
            <a:r>
              <a:rPr lang="en-US" altLang="ja-JP" sz="2400" dirty="0" smtClean="0"/>
              <a:t>C++</a:t>
            </a:r>
            <a:r>
              <a:rPr lang="ja-JP" altLang="en-US" sz="2400" dirty="0" smtClean="0"/>
              <a:t>で全部書くのは流行らないみたい．</a:t>
            </a:r>
            <a:endParaRPr lang="en-US" altLang="ja-JP" sz="2400" dirty="0" smtClean="0"/>
          </a:p>
          <a:p>
            <a:pPr marL="0" indent="0">
              <a:buFont typeface="Arial" panose="020B0604020202020204" pitchFamily="34" charset="0"/>
              <a:buNone/>
            </a:pPr>
            <a:r>
              <a:rPr lang="ja-JP" altLang="en-US" sz="2400" dirty="0" smtClean="0"/>
              <a:t>良い</a:t>
            </a:r>
            <a:r>
              <a:rPr lang="ja-JP" altLang="en-US" sz="2400" dirty="0"/>
              <a:t>時代</a:t>
            </a:r>
            <a:r>
              <a:rPr lang="ja-JP" altLang="en-US" sz="2400" dirty="0" smtClean="0"/>
              <a:t>ですね</a:t>
            </a:r>
            <a:r>
              <a:rPr lang="ja-JP" altLang="en-US" sz="2400" dirty="0" err="1" smtClean="0"/>
              <a:t>。。。</a:t>
            </a:r>
            <a:endParaRPr lang="ja-JP" altLang="en-US" sz="2400" dirty="0"/>
          </a:p>
        </p:txBody>
      </p:sp>
    </p:spTree>
    <p:extLst>
      <p:ext uri="{BB962C8B-B14F-4D97-AF65-F5344CB8AC3E}">
        <p14:creationId xmlns:p14="http://schemas.microsoft.com/office/powerpoint/2010/main" val="1446595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smtClean="0"/>
              <a:t>まとめ</a:t>
            </a:r>
            <a:r>
              <a:rPr kumimoji="1" lang="en-US" altLang="ja-JP" dirty="0" smtClean="0"/>
              <a:t>: SIFT</a:t>
            </a:r>
            <a:r>
              <a:rPr kumimoji="1" lang="ja-JP" altLang="en-US" dirty="0" smtClean="0"/>
              <a:t>特徴</a:t>
            </a:r>
            <a:endParaRPr kumimoji="1" lang="ja-JP" altLang="en-US" dirty="0"/>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smtClean="0"/>
              <a:t>特徴ベクトル</a:t>
            </a:r>
            <a:r>
              <a:rPr lang="ja-JP" altLang="en-US" dirty="0" smtClean="0"/>
              <a:t>とは</a:t>
            </a:r>
            <a:r>
              <a:rPr lang="ja-JP" altLang="en-US" dirty="0"/>
              <a:t>何</a:t>
            </a:r>
            <a:r>
              <a:rPr lang="ja-JP" altLang="en-US" dirty="0" smtClean="0"/>
              <a:t>かを</a:t>
            </a:r>
            <a:r>
              <a:rPr lang="ja-JP" altLang="en-US" dirty="0"/>
              <a:t>解説</a:t>
            </a:r>
            <a:r>
              <a:rPr lang="ja-JP" altLang="en-US" dirty="0" smtClean="0"/>
              <a:t>した</a:t>
            </a:r>
            <a:endParaRPr lang="en-US" altLang="ja-JP" dirty="0" smtClean="0"/>
          </a:p>
          <a:p>
            <a:pPr lvl="1"/>
            <a:r>
              <a:rPr kumimoji="1" lang="ja-JP" altLang="en-US" sz="2000" dirty="0" smtClean="0"/>
              <a:t>検出された特徴点同士を比較するため，特徴点周囲の局所領域をベクトルの形で表すもの．</a:t>
            </a:r>
            <a:endParaRPr kumimoji="1" lang="en-US" altLang="ja-JP" sz="2000" dirty="0" smtClean="0"/>
          </a:p>
          <a:p>
            <a:pPr lvl="1"/>
            <a:r>
              <a:rPr lang="ja-JP" altLang="en-US" sz="2000" dirty="0" smtClean="0"/>
              <a:t>特徴ベクトルは，</a:t>
            </a:r>
            <a:r>
              <a:rPr lang="en-US" altLang="ja-JP" sz="2000" dirty="0" smtClean="0"/>
              <a:t>SIFT</a:t>
            </a:r>
            <a:r>
              <a:rPr lang="ja-JP" altLang="en-US" sz="2000" dirty="0" err="1" smtClean="0"/>
              <a:t>，</a:t>
            </a:r>
            <a:r>
              <a:rPr lang="en-US" altLang="ja-JP" sz="2000" dirty="0" smtClean="0"/>
              <a:t>BRIEF, ORB, SURF, AKAZE</a:t>
            </a:r>
            <a:r>
              <a:rPr lang="ja-JP" altLang="en-US" sz="2000" dirty="0" smtClean="0"/>
              <a:t>など，沢山の種類がある</a:t>
            </a:r>
            <a:endParaRPr lang="en-US" altLang="ja-JP" sz="2000" dirty="0" smtClean="0"/>
          </a:p>
          <a:p>
            <a:pPr lvl="1"/>
            <a:r>
              <a:rPr lang="ja-JP" altLang="en-US" sz="2000" dirty="0" smtClean="0"/>
              <a:t>特徴ベクトルは目的や対象画像の依存してよいものを選択すべき</a:t>
            </a:r>
            <a:endParaRPr lang="en-US" altLang="ja-JP" sz="2000" dirty="0" smtClean="0"/>
          </a:p>
          <a:p>
            <a:pPr lvl="1"/>
            <a:endParaRPr kumimoji="1" lang="en-US" altLang="ja-JP" sz="2000" dirty="0"/>
          </a:p>
          <a:p>
            <a:r>
              <a:rPr lang="en-US" altLang="ja-JP" dirty="0" smtClean="0"/>
              <a:t>SIFT</a:t>
            </a:r>
            <a:r>
              <a:rPr lang="ja-JP" altLang="en-US" dirty="0" smtClean="0"/>
              <a:t>特徴</a:t>
            </a:r>
            <a:endParaRPr lang="en-US" altLang="ja-JP" dirty="0" smtClean="0"/>
          </a:p>
          <a:p>
            <a:pPr lvl="1"/>
            <a:r>
              <a:rPr kumimoji="1" lang="en-US" altLang="ja-JP" sz="2000" dirty="0" err="1" smtClean="0"/>
              <a:t>DoG</a:t>
            </a:r>
            <a:r>
              <a:rPr lang="ja-JP" altLang="en-US" sz="2000" dirty="0" smtClean="0"/>
              <a:t>の極値を特徴点として検出</a:t>
            </a:r>
            <a:endParaRPr lang="en-US" altLang="ja-JP" sz="2000" dirty="0" smtClean="0"/>
          </a:p>
          <a:p>
            <a:pPr lvl="1"/>
            <a:r>
              <a:rPr kumimoji="1" lang="ja-JP" altLang="en-US" sz="2000" dirty="0" smtClean="0"/>
              <a:t>特徴点のスケールに応じた局所領域を考慮</a:t>
            </a:r>
            <a:endParaRPr kumimoji="1" lang="en-US" altLang="ja-JP" sz="2000" dirty="0" smtClean="0"/>
          </a:p>
          <a:p>
            <a:pPr lvl="1"/>
            <a:r>
              <a:rPr lang="ja-JP" altLang="en-US" sz="2000" dirty="0" smtClean="0"/>
              <a:t>特徴点周囲の勾配方向に沿って局所窓を回転</a:t>
            </a:r>
            <a:endParaRPr lang="en-US" altLang="ja-JP" sz="2000" dirty="0" smtClean="0"/>
          </a:p>
          <a:p>
            <a:pPr lvl="1"/>
            <a:r>
              <a:rPr kumimoji="1" lang="ja-JP" altLang="en-US" sz="2000" dirty="0" smtClean="0"/>
              <a:t>局所窓を</a:t>
            </a:r>
            <a:r>
              <a:rPr kumimoji="1" lang="en-US" altLang="ja-JP" sz="2000" dirty="0" smtClean="0"/>
              <a:t>4</a:t>
            </a:r>
            <a:r>
              <a:rPr kumimoji="1" lang="ja-JP" altLang="en-US" sz="2000" dirty="0" smtClean="0"/>
              <a:t>分割し，各領域の勾配ヒストグラムを特徴ベクトルとする</a:t>
            </a:r>
            <a:endParaRPr kumimoji="1" lang="ja-JP" altLang="en-US" dirty="0"/>
          </a:p>
        </p:txBody>
      </p:sp>
      <p:sp>
        <p:nvSpPr>
          <p:cNvPr id="5" name="正方形/長方形 4"/>
          <p:cNvSpPr/>
          <p:nvPr/>
        </p:nvSpPr>
        <p:spPr>
          <a:xfrm>
            <a:off x="10064885" y="6374368"/>
            <a:ext cx="175881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教科書図</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11.18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7569200" y="310481"/>
            <a:ext cx="4152900" cy="2713836"/>
          </a:xfrm>
          <a:prstGeom prst="rect">
            <a:avLst/>
          </a:prstGeom>
        </p:spPr>
      </p:pic>
    </p:spTree>
    <p:extLst>
      <p:ext uri="{BB962C8B-B14F-4D97-AF65-F5344CB8AC3E}">
        <p14:creationId xmlns:p14="http://schemas.microsoft.com/office/powerpoint/2010/main" val="965349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smtClean="0"/>
              <a:t>Hough</a:t>
            </a:r>
            <a:r>
              <a:rPr kumimoji="1" lang="ja-JP" altLang="en-US" dirty="0" smtClean="0"/>
              <a:t>変換</a:t>
            </a:r>
            <a:endParaRPr kumimoji="1" lang="ja-JP" altLang="en-US" dirty="0"/>
          </a:p>
        </p:txBody>
      </p:sp>
    </p:spTree>
    <p:extLst>
      <p:ext uri="{BB962C8B-B14F-4D97-AF65-F5344CB8AC3E}">
        <p14:creationId xmlns:p14="http://schemas.microsoft.com/office/powerpoint/2010/main" val="25732048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smtClean="0"/>
              <a:t>Hough</a:t>
            </a:r>
            <a:r>
              <a:rPr kumimoji="1" lang="ja-JP" altLang="en-US" sz="3600" dirty="0" smtClean="0"/>
              <a:t>変換とは</a:t>
            </a:r>
            <a:endParaRPr kumimoji="1" lang="ja-JP" altLang="en-US" sz="3600" dirty="0"/>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smtClean="0"/>
              <a:t>画像</a:t>
            </a:r>
            <a:r>
              <a:rPr lang="ja-JP" altLang="en-US" dirty="0"/>
              <a:t>中</a:t>
            </a:r>
            <a:r>
              <a:rPr lang="ja-JP" altLang="en-US" dirty="0" smtClean="0"/>
              <a:t>から直線や円を検出する手法</a:t>
            </a:r>
            <a:endParaRPr lang="en-US" altLang="ja-JP" dirty="0" smtClean="0"/>
          </a:p>
          <a:p>
            <a:r>
              <a:rPr kumimoji="1" lang="ja-JP" altLang="en-US" dirty="0" smtClean="0"/>
              <a:t>直線や円の一部が破損・劣化していても検出可能</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smtClean="0"/>
              <a:t>Hough.py</a:t>
            </a:r>
            <a:endParaRPr lang="ja-JP" altLang="en-US" dirty="0"/>
          </a:p>
        </p:txBody>
      </p:sp>
    </p:spTree>
    <p:extLst>
      <p:ext uri="{BB962C8B-B14F-4D97-AF65-F5344CB8AC3E}">
        <p14:creationId xmlns:p14="http://schemas.microsoft.com/office/powerpoint/2010/main" val="7572975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smtClean="0">
                    <a:latin typeface="Times New Roman" panose="02020603050405020304" pitchFamily="18" charset="0"/>
                    <a:cs typeface="Times New Roman" panose="02020603050405020304" pitchFamily="18" charset="0"/>
                  </a:rPr>
                  <a:t>x</a:t>
                </a:r>
                <a:r>
                  <a:rPr lang="en-US" altLang="ja-JP" i="1" dirty="0" err="1" smtClean="0">
                    <a:latin typeface="Times New Roman" panose="02020603050405020304" pitchFamily="18" charset="0"/>
                    <a:cs typeface="Times New Roman" panose="02020603050405020304" pitchFamily="18" charset="0"/>
                  </a:rPr>
                  <a:t>y</a:t>
                </a:r>
                <a:r>
                  <a:rPr lang="ja-JP" altLang="en-US" i="1" dirty="0" smtClean="0">
                    <a:latin typeface="Times New Roman" panose="02020603050405020304" pitchFamily="18" charset="0"/>
                    <a:cs typeface="Times New Roman" panose="02020603050405020304" pitchFamily="18" charset="0"/>
                  </a:rPr>
                  <a:t>空間における直線は </a:t>
                </a:r>
                <a:r>
                  <a:rPr lang="en-US" altLang="ja-JP" i="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smtClean="0">
                    <a:latin typeface="Times New Roman" panose="02020603050405020304" pitchFamily="18" charset="0"/>
                    <a:cs typeface="Times New Roman" panose="02020603050405020304" pitchFamily="18" charset="0"/>
                  </a:rPr>
                  <a:t> 』</a:t>
                </a:r>
                <a:r>
                  <a:rPr lang="ja-JP" altLang="en-US" i="1" dirty="0" smtClean="0">
                    <a:latin typeface="Times New Roman" panose="02020603050405020304" pitchFamily="18" charset="0"/>
                    <a:cs typeface="Times New Roman" panose="02020603050405020304" pitchFamily="18" charset="0"/>
                  </a:rPr>
                  <a:t>と表せる</a:t>
                </a:r>
              </a:p>
              <a:p>
                <a:pPr marL="0" indent="0">
                  <a:buNone/>
                </a:pPr>
                <a:r>
                  <a:rPr lang="ja-JP" altLang="en-US" dirty="0" smtClean="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smtClean="0">
                    <a:latin typeface="Times New Roman" panose="02020603050405020304" pitchFamily="18" charset="0"/>
                    <a:cs typeface="Times New Roman" panose="02020603050405020304" pitchFamily="18" charset="0"/>
                  </a:rPr>
                  <a:t>を横軸・</a:t>
                </a:r>
                <a:r>
                  <a:rPr lang="en-US" altLang="ja-JP" i="1"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smtClean="0">
                    <a:latin typeface="Times New Roman" panose="02020603050405020304" pitchFamily="18" charset="0"/>
                    <a:cs typeface="Times New Roman" panose="02020603050405020304" pitchFamily="18" charset="0"/>
                  </a:rPr>
                  <a:t>を縦軸にとる</a:t>
                </a:r>
                <a:r>
                  <a:rPr lang="en-US" altLang="ja-JP" i="1" dirty="0" smtClean="0">
                    <a:latin typeface="Times New Roman" panose="02020603050405020304" pitchFamily="18" charset="0"/>
                    <a:cs typeface="Times New Roman" panose="02020603050405020304" pitchFamily="18" charset="0"/>
                  </a:rPr>
                  <a:t>ab</a:t>
                </a:r>
                <a:r>
                  <a:rPr lang="ja-JP" altLang="en-US" i="1" dirty="0" smtClean="0">
                    <a:latin typeface="Times New Roman" panose="02020603050405020304" pitchFamily="18" charset="0"/>
                    <a:cs typeface="Times New Roman" panose="02020603050405020304" pitchFamily="18" charset="0"/>
                  </a:rPr>
                  <a:t>空間を考える</a:t>
                </a:r>
                <a:endParaRPr lang="en-US" altLang="ja-JP" i="1" dirty="0" smtClean="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5226734" y="4764706"/>
            <a:ext cx="1723549" cy="461665"/>
          </a:xfrm>
          <a:prstGeom prst="rect">
            <a:avLst/>
          </a:prstGeom>
        </p:spPr>
        <p:txBody>
          <a:bodyPr wrap="none">
            <a:spAutoFit/>
          </a:bodyPr>
          <a:lstStyle/>
          <a:p>
            <a:r>
              <a:rPr lang="ja-JP" altLang="en-US" sz="2400" dirty="0" smtClean="0">
                <a:latin typeface="Times New Roman" panose="02020603050405020304" pitchFamily="18" charset="0"/>
                <a:ea typeface="メイリオ" panose="020B0604030504040204" pitchFamily="50" charset="-128"/>
                <a:cs typeface="Times New Roman" panose="02020603050405020304" pitchFamily="18" charset="0"/>
              </a:rPr>
              <a:t>直線は点に</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4572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271848" y="1896763"/>
            <a:ext cx="4331042" cy="4331042"/>
            <a:chOff x="-2187147" y="2032687"/>
            <a:chExt cx="1668162" cy="1668162"/>
          </a:xfrm>
        </p:grpSpPr>
        <p:grpSp>
          <p:nvGrpSpPr>
            <p:cNvPr id="63" name="グループ化 62"/>
            <p:cNvGrpSpPr/>
            <p:nvPr/>
          </p:nvGrpSpPr>
          <p:grpSpPr>
            <a:xfrm>
              <a:off x="-2187147" y="2032687"/>
              <a:ext cx="1668162" cy="1668162"/>
              <a:chOff x="-2174790" y="2014152"/>
              <a:chExt cx="1668162" cy="1668162"/>
            </a:xfrm>
          </p:grpSpPr>
          <p:cxnSp>
            <p:nvCxnSpPr>
              <p:cNvPr id="74" name="直線コネクタ 73"/>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2187147" y="2032687"/>
              <a:ext cx="1668162" cy="1668162"/>
              <a:chOff x="-2174790" y="2014152"/>
              <a:chExt cx="1668162" cy="1668162"/>
            </a:xfrm>
          </p:grpSpPr>
          <p:cxnSp>
            <p:nvCxnSpPr>
              <p:cNvPr id="70" name="直線コネクタ 6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2187147" y="2032687"/>
              <a:ext cx="1668162" cy="1668162"/>
              <a:chOff x="-2174790" y="2014152"/>
              <a:chExt cx="1668162" cy="1668162"/>
            </a:xfrm>
          </p:grpSpPr>
          <p:cxnSp>
            <p:nvCxnSpPr>
              <p:cNvPr id="66" name="直線コネクタ 6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840795" cy="523220"/>
              </a:xfrm>
              <a:prstGeom prst="rect">
                <a:avLst/>
              </a:prstGeom>
              <a:blipFill rotWithShape="0">
                <a:blip r:embed="rId2"/>
                <a:stretch>
                  <a:fillRect l="-3333" t="-10465"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81224" y="4155106"/>
                <a:ext cx="2564228"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パラメータ空間では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81224" y="4155106"/>
                <a:ext cx="2564228" cy="1554272"/>
              </a:xfrm>
              <a:prstGeom prst="rect">
                <a:avLst/>
              </a:prstGeom>
              <a:blipFill rotWithShape="0">
                <a:blip r:embed="rId3"/>
                <a:stretch>
                  <a:fillRect l="-2619" t="-3529" r="-1667"/>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95036" y="1177862"/>
                <a:ext cx="3009093" cy="1031051"/>
              </a:xfrm>
              <a:prstGeom prst="rect">
                <a:avLst/>
              </a:prstGeom>
            </p:spPr>
            <p:txBody>
              <a:bodyPr wrap="none">
                <a:spAutoFit/>
              </a:bodyPr>
              <a:lstStyle/>
              <a:p>
                <a:pPr>
                  <a:spcBef>
                    <a:spcPts val="600"/>
                  </a:spcBef>
                </a:pPr>
                <a14:m>
                  <m:oMath xmlns:m="http://schemas.openxmlformats.org/officeDocument/2006/math">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𝑏</m:t>
                    </m:r>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𝑏</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𝑎</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i="1" dirty="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i="1" dirty="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i="1" dirty="0">
                            <a:latin typeface="Cambria Math" panose="02040503050406030204" pitchFamily="18" charset="0"/>
                            <a:cs typeface="Times New Roman" panose="02020603050405020304" pitchFamily="18" charset="0"/>
                          </a:rPr>
                          <m:t>0</m:t>
                        </m:r>
                      </m:sub>
                    </m:sSub>
                  </m:oMath>
                </a14:m>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8095036" y="1177862"/>
                <a:ext cx="3009093" cy="1031051"/>
              </a:xfrm>
              <a:prstGeom prst="rect">
                <a:avLst/>
              </a:prstGeom>
              <a:blipFill rotWithShape="0">
                <a:blip r:embed="rId5"/>
                <a:stretch>
                  <a:fillRect l="-1215" t="-4734" r="-3036" b="-2959"/>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12589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678392" y="2430502"/>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2172432"/>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627436" y="1114362"/>
                <a:ext cx="4480842" cy="1031051"/>
              </a:xfrm>
              <a:prstGeom prst="rect">
                <a:avLst/>
              </a:prstGeom>
            </p:spPr>
            <p:txBody>
              <a:bodyPr wrap="none">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直線</a:t>
                </a:r>
                <a14:m>
                  <m:oMath xmlns:m="http://schemas.openxmlformats.org/officeDocument/2006/math">
                    <m:r>
                      <a:rPr lang="en-US" altLang="ja-JP" sz="2800" b="0" i="1" dirty="0" smtClean="0">
                        <a:latin typeface="Cambria Math" panose="02040503050406030204" pitchFamily="18" charset="0"/>
                        <a:cs typeface="Times New Roman" panose="02020603050405020304" pitchFamily="18" charset="0"/>
                      </a:rPr>
                      <m:t>𝑦</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𝑎</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𝑥</m:t>
                    </m:r>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𝑏</m:t>
                        </m:r>
                      </m:e>
                      <m:sub>
                        <m:r>
                          <a:rPr lang="en-US" altLang="ja-JP" sz="2800" b="0" i="1" dirty="0" smtClean="0">
                            <a:latin typeface="Cambria Math" panose="02040503050406030204" pitchFamily="18" charset="0"/>
                            <a:cs typeface="Times New Roman" panose="02020603050405020304" pitchFamily="18" charset="0"/>
                          </a:rPr>
                          <m:t>0</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上の点群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を通る直線</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群</a:t>
                </a:r>
              </a:p>
            </p:txBody>
          </p:sp>
        </mc:Choice>
        <mc:Fallback xmlns="">
          <p:sp>
            <p:nvSpPr>
              <p:cNvPr id="23" name="正方形/長方形 22"/>
              <p:cNvSpPr>
                <a:spLocks noRot="1" noChangeAspect="1" noMove="1" noResize="1" noEditPoints="1" noAdjustHandles="1" noChangeArrowheads="1" noChangeShapeType="1" noTextEdit="1"/>
              </p:cNvSpPr>
              <p:nvPr/>
            </p:nvSpPr>
            <p:spPr>
              <a:xfrm>
                <a:off x="627436" y="1114362"/>
                <a:ext cx="4480842" cy="1031051"/>
              </a:xfrm>
              <a:prstGeom prst="rect">
                <a:avLst/>
              </a:prstGeom>
              <a:blipFill rotWithShape="0">
                <a:blip r:embed="rId2"/>
                <a:stretch>
                  <a:fillRect l="-2857" t="-5325" r="-1497" b="-159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894817" y="2820577"/>
                <a:ext cx="2674771" cy="3727046"/>
              </a:xfrm>
              <a:prstGeom prst="rect">
                <a:avLst/>
              </a:prstGeom>
            </p:spPr>
            <p:txBody>
              <a:bodyPr wrap="none">
                <a:spAutoFit/>
              </a:bodyPr>
              <a:lstStyle/>
              <a:p>
                <a:pPr>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i="1" dirty="0" smtClean="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𝑥</m:t>
                    </m:r>
                    <m:r>
                      <a:rPr lang="en-US" altLang="ja-JP" sz="2000" i="1" dirty="0">
                        <a:latin typeface="Cambria Math" panose="02040503050406030204" pitchFamily="18" charset="0"/>
                        <a:cs typeface="Times New Roman" panose="02020603050405020304" pitchFamily="18" charset="0"/>
                      </a:rPr>
                      <m:t>+2</m:t>
                    </m:r>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上の点群</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m:t>
                    </m:r>
                    <m:f>
                      <m:fPr>
                        <m:ctrlPr>
                          <a:rPr lang="en-US" altLang="ja-JP" sz="2000" i="1" dirty="0">
                            <a:latin typeface="Cambria Math" panose="02040503050406030204" pitchFamily="18" charset="0"/>
                            <a:cs typeface="Times New Roman" panose="02020603050405020304" pitchFamily="18" charset="0"/>
                          </a:rPr>
                        </m:ctrlPr>
                      </m:fPr>
                      <m:num>
                        <m:r>
                          <a:rPr lang="en-US" altLang="ja-JP" sz="2000" i="1" dirty="0">
                            <a:latin typeface="Cambria Math" panose="02040503050406030204" pitchFamily="18" charset="0"/>
                            <a:cs typeface="Times New Roman" panose="02020603050405020304" pitchFamily="18" charset="0"/>
                          </a:rPr>
                          <m:t>1</m:t>
                        </m:r>
                      </m:num>
                      <m:den>
                        <m:r>
                          <a:rPr lang="en-US" altLang="ja-JP" sz="2000" i="1" dirty="0">
                            <a:latin typeface="Cambria Math" panose="02040503050406030204" pitchFamily="18" charset="0"/>
                            <a:cs typeface="Times New Roman" panose="02020603050405020304" pitchFamily="18" charset="0"/>
                          </a:rPr>
                          <m:t>2</m:t>
                        </m:r>
                      </m:den>
                    </m:f>
                    <m:sSub>
                      <m:sSubPr>
                        <m:ctrlPr>
                          <a:rPr lang="en-US" altLang="ja-JP" sz="2000" i="1" dirty="0">
                            <a:latin typeface="Cambria Math" panose="02040503050406030204" pitchFamily="18" charset="0"/>
                            <a:cs typeface="Times New Roman" panose="02020603050405020304" pitchFamily="18" charset="0"/>
                          </a:rPr>
                        </m:ctrlPr>
                      </m:sSubPr>
                      <m:e>
                        <m:r>
                          <a:rPr lang="en-US" altLang="ja-JP" sz="2000" i="1" dirty="0">
                            <a:latin typeface="Cambria Math" panose="02040503050406030204" pitchFamily="18" charset="0"/>
                            <a:cs typeface="Times New Roman" panose="02020603050405020304" pitchFamily="18" charset="0"/>
                          </a:rPr>
                          <m:t>𝑥</m:t>
                        </m:r>
                      </m:e>
                      <m:sub>
                        <m:r>
                          <a:rPr lang="en-US" altLang="ja-JP" sz="2000" i="1" dirty="0">
                            <a:latin typeface="Cambria Math" panose="02040503050406030204" pitchFamily="18" charset="0"/>
                            <a:cs typeface="Times New Roman" panose="02020603050405020304" pitchFamily="18" charset="0"/>
                          </a:rPr>
                          <m:t>0</m:t>
                        </m:r>
                      </m:sub>
                    </m:sSub>
                    <m:r>
                      <a:rPr lang="en-US" altLang="ja-JP" sz="2000" i="1" dirty="0">
                        <a:latin typeface="Cambria Math" panose="02040503050406030204" pitchFamily="18" charset="0"/>
                        <a:cs typeface="Times New Roman" panose="02020603050405020304" pitchFamily="18" charset="0"/>
                      </a:rPr>
                      <m:t>+2</m:t>
                    </m:r>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表</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せる</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=0→</m:t>
                    </m:r>
                    <m:r>
                      <a:rPr lang="en-US" altLang="ja-JP" b="0" i="1" dirty="0" smtClean="0">
                        <a:latin typeface="Cambria Math" panose="02040503050406030204" pitchFamily="18" charset="0"/>
                        <a:cs typeface="Times New Roman" panose="02020603050405020304" pitchFamily="18" charset="0"/>
                      </a:rPr>
                      <m:t>𝑏</m:t>
                    </m:r>
                    <m:r>
                      <a:rPr lang="en-US" altLang="ja-JP" b="0" i="1" dirty="0" smtClean="0">
                        <a:latin typeface="Cambria Math" panose="02040503050406030204" pitchFamily="18" charset="0"/>
                        <a:cs typeface="Times New Roman" panose="02020603050405020304" pitchFamily="18" charset="0"/>
                      </a:rPr>
                      <m:t>=2</m:t>
                    </m:r>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1</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𝑎</m:t>
                    </m:r>
                    <m:r>
                      <a:rPr lang="en-US" altLang="ja-JP" b="0" i="1" dirty="0" smtClean="0">
                        <a:latin typeface="Cambria Math" panose="02040503050406030204" pitchFamily="18" charset="0"/>
                        <a:cs typeface="Times New Roman" panose="02020603050405020304" pitchFamily="18" charset="0"/>
                      </a:rPr>
                      <m:t>+</m:t>
                    </m:r>
                    <m:f>
                      <m:fPr>
                        <m:ctrlPr>
                          <a:rPr lang="en-US" altLang="ja-JP" b="0" i="1" dirty="0" smtClean="0">
                            <a:latin typeface="Cambria Math" panose="02040503050406030204" pitchFamily="18" charset="0"/>
                            <a:cs typeface="Times New Roman" panose="02020603050405020304" pitchFamily="18" charset="0"/>
                          </a:rPr>
                        </m:ctrlPr>
                      </m:fPr>
                      <m:num>
                        <m:r>
                          <a:rPr lang="en-US" altLang="ja-JP" b="0" i="1" dirty="0" smtClean="0">
                            <a:latin typeface="Cambria Math" panose="02040503050406030204" pitchFamily="18" charset="0"/>
                            <a:cs typeface="Times New Roman" panose="02020603050405020304" pitchFamily="18" charset="0"/>
                          </a:rPr>
                          <m:t>5</m:t>
                        </m:r>
                      </m:num>
                      <m:den>
                        <m:r>
                          <a:rPr lang="en-US" altLang="ja-JP" i="1" dirty="0">
                            <a:latin typeface="Cambria Math" panose="02040503050406030204" pitchFamily="18" charset="0"/>
                            <a:cs typeface="Times New Roman" panose="02020603050405020304" pitchFamily="18" charset="0"/>
                          </a:rPr>
                          <m:t>2</m:t>
                        </m:r>
                      </m:den>
                    </m:f>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b="0" i="1" dirty="0" smtClean="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=−2</m:t>
                    </m:r>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+3</m:t>
                    </m:r>
                  </m:oMath>
                </a14:m>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p>
              <a:p>
                <a:pPr>
                  <a:spcBef>
                    <a:spcPts val="600"/>
                  </a:spcBef>
                </a:pP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894817" y="2820577"/>
                <a:ext cx="2674771" cy="3727046"/>
              </a:xfrm>
              <a:prstGeom prst="rect">
                <a:avLst/>
              </a:prstGeom>
              <a:blipFill rotWithShape="0">
                <a:blip r:embed="rId3"/>
                <a:stretch>
                  <a:fillRect l="-2506"/>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smtClean="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39" name="直線コネクタ 38"/>
          <p:cNvCxnSpPr/>
          <p:nvPr/>
        </p:nvCxnSpPr>
        <p:spPr>
          <a:xfrm flipV="1">
            <a:off x="7414054" y="4176585"/>
            <a:ext cx="3892378"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p:cNvSpPr/>
              <p:nvPr/>
            </p:nvSpPr>
            <p:spPr>
              <a:xfrm>
                <a:off x="2172570" y="4758134"/>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2172570" y="4758134"/>
                <a:ext cx="1799210" cy="700705"/>
              </a:xfrm>
              <a:prstGeom prst="rect">
                <a:avLst/>
              </a:prstGeom>
              <a:blipFill rotWithShape="0">
                <a:blip r:embed="rId4"/>
                <a:stretch>
                  <a:fillRect r="-5743" b="-11404"/>
                </a:stretch>
              </a:blipFill>
            </p:spPr>
            <p:txBody>
              <a:bodyPr/>
              <a:lstStyle/>
              <a:p>
                <a:r>
                  <a:rPr lang="ja-JP" altLang="en-US">
                    <a:noFill/>
                  </a:rPr>
                  <a:t> </a:t>
                </a:r>
              </a:p>
            </p:txBody>
          </p:sp>
        </mc:Fallback>
      </mc:AlternateContent>
      <p:sp>
        <p:nvSpPr>
          <p:cNvPr id="40" name="円/楕円 39"/>
          <p:cNvSpPr/>
          <p:nvPr/>
        </p:nvSpPr>
        <p:spPr>
          <a:xfrm>
            <a:off x="1187362" y="480462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1" name="円/楕円 40"/>
          <p:cNvSpPr/>
          <p:nvPr/>
        </p:nvSpPr>
        <p:spPr>
          <a:xfrm>
            <a:off x="1416328" y="465610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2" name="円/楕円 41"/>
          <p:cNvSpPr/>
          <p:nvPr/>
        </p:nvSpPr>
        <p:spPr>
          <a:xfrm>
            <a:off x="1645294" y="450758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3" name="円/楕円 42"/>
          <p:cNvSpPr/>
          <p:nvPr/>
        </p:nvSpPr>
        <p:spPr>
          <a:xfrm>
            <a:off x="1874260" y="4359072"/>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円/楕円 43"/>
          <p:cNvSpPr/>
          <p:nvPr/>
        </p:nvSpPr>
        <p:spPr>
          <a:xfrm>
            <a:off x="2103226" y="4210555"/>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円/楕円 44"/>
          <p:cNvSpPr/>
          <p:nvPr/>
        </p:nvSpPr>
        <p:spPr>
          <a:xfrm>
            <a:off x="2332192" y="4062038"/>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6" name="円/楕円 45"/>
          <p:cNvSpPr/>
          <p:nvPr/>
        </p:nvSpPr>
        <p:spPr>
          <a:xfrm>
            <a:off x="2790124" y="3765004"/>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円/楕円 46"/>
          <p:cNvSpPr/>
          <p:nvPr/>
        </p:nvSpPr>
        <p:spPr>
          <a:xfrm>
            <a:off x="3477022" y="3319453"/>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8" name="円/楕円 47"/>
          <p:cNvSpPr/>
          <p:nvPr/>
        </p:nvSpPr>
        <p:spPr>
          <a:xfrm>
            <a:off x="3248056" y="3467970"/>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円/楕円 51"/>
          <p:cNvSpPr/>
          <p:nvPr/>
        </p:nvSpPr>
        <p:spPr>
          <a:xfrm>
            <a:off x="3934958" y="3022419"/>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4" name="円/楕円 53"/>
          <p:cNvSpPr/>
          <p:nvPr/>
        </p:nvSpPr>
        <p:spPr>
          <a:xfrm>
            <a:off x="3705988" y="31709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円/楕円 58"/>
          <p:cNvSpPr/>
          <p:nvPr/>
        </p:nvSpPr>
        <p:spPr>
          <a:xfrm>
            <a:off x="3019090" y="3616487"/>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0" name="円/楕円 59"/>
          <p:cNvSpPr/>
          <p:nvPr/>
        </p:nvSpPr>
        <p:spPr>
          <a:xfrm>
            <a:off x="958396" y="4953136"/>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円/楕円 60"/>
          <p:cNvSpPr/>
          <p:nvPr/>
        </p:nvSpPr>
        <p:spPr>
          <a:xfrm>
            <a:off x="2561158" y="3913521"/>
            <a:ext cx="102735" cy="1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97" name="グループ化 96"/>
          <p:cNvGrpSpPr/>
          <p:nvPr/>
        </p:nvGrpSpPr>
        <p:grpSpPr>
          <a:xfrm>
            <a:off x="-2187147" y="2032687"/>
            <a:ext cx="1668162" cy="1668162"/>
            <a:chOff x="-2187147" y="2032687"/>
            <a:chExt cx="1668162" cy="1668162"/>
          </a:xfrm>
        </p:grpSpPr>
        <p:grpSp>
          <p:nvGrpSpPr>
            <p:cNvPr id="34" name="グループ化 33"/>
            <p:cNvGrpSpPr/>
            <p:nvPr/>
          </p:nvGrpSpPr>
          <p:grpSpPr>
            <a:xfrm>
              <a:off x="-2187147" y="2032687"/>
              <a:ext cx="1668162" cy="1668162"/>
              <a:chOff x="-2174790" y="2014152"/>
              <a:chExt cx="1668162" cy="1668162"/>
            </a:xfrm>
          </p:grpSpPr>
          <p:cxnSp>
            <p:nvCxnSpPr>
              <p:cNvPr id="8" name="直線コネクタ 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グループ化 86"/>
            <p:cNvGrpSpPr/>
            <p:nvPr/>
          </p:nvGrpSpPr>
          <p:grpSpPr>
            <a:xfrm rot="20700000">
              <a:off x="-2187147" y="2032687"/>
              <a:ext cx="1668162" cy="1668162"/>
              <a:chOff x="-2174790" y="2014152"/>
              <a:chExt cx="1668162" cy="1668162"/>
            </a:xfrm>
          </p:grpSpPr>
          <p:cxnSp>
            <p:nvCxnSpPr>
              <p:cNvPr id="88" name="直線コネクタ 87"/>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rot="900000">
              <a:off x="-2187147" y="2032687"/>
              <a:ext cx="1668162" cy="1668162"/>
              <a:chOff x="-2174790" y="2014152"/>
              <a:chExt cx="1668162" cy="1668162"/>
            </a:xfrm>
          </p:grpSpPr>
          <p:cxnSp>
            <p:nvCxnSpPr>
              <p:cNvPr id="93" name="直線コネクタ 92"/>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4" name="グループ化 113"/>
          <p:cNvGrpSpPr/>
          <p:nvPr/>
        </p:nvGrpSpPr>
        <p:grpSpPr>
          <a:xfrm>
            <a:off x="383059" y="4374292"/>
            <a:ext cx="1272746" cy="1272746"/>
            <a:chOff x="383059" y="4374292"/>
            <a:chExt cx="1272746" cy="1272746"/>
          </a:xfrm>
        </p:grpSpPr>
        <p:cxnSp>
          <p:nvCxnSpPr>
            <p:cNvPr id="110" name="直線コネクタ 109"/>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15" name="グループ化 114"/>
          <p:cNvGrpSpPr/>
          <p:nvPr/>
        </p:nvGrpSpPr>
        <p:grpSpPr>
          <a:xfrm>
            <a:off x="1062681" y="3929449"/>
            <a:ext cx="1272746" cy="1272746"/>
            <a:chOff x="383059" y="4374292"/>
            <a:chExt cx="1272746" cy="1272746"/>
          </a:xfrm>
        </p:grpSpPr>
        <p:cxnSp>
          <p:nvCxnSpPr>
            <p:cNvPr id="116" name="直線コネクタ 115"/>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1742302" y="3484606"/>
            <a:ext cx="1272746" cy="1272746"/>
            <a:chOff x="383059" y="4374292"/>
            <a:chExt cx="1272746" cy="1272746"/>
          </a:xfrm>
        </p:grpSpPr>
        <p:cxnSp>
          <p:nvCxnSpPr>
            <p:cNvPr id="129" name="直線コネクタ 128"/>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41" name="グループ化 140"/>
          <p:cNvGrpSpPr/>
          <p:nvPr/>
        </p:nvGrpSpPr>
        <p:grpSpPr>
          <a:xfrm>
            <a:off x="2199502" y="3188043"/>
            <a:ext cx="1272746" cy="1272746"/>
            <a:chOff x="383059" y="4374292"/>
            <a:chExt cx="1272746" cy="1272746"/>
          </a:xfrm>
        </p:grpSpPr>
        <p:cxnSp>
          <p:nvCxnSpPr>
            <p:cNvPr id="142" name="直線コネクタ 141"/>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54" name="グループ化 153"/>
          <p:cNvGrpSpPr/>
          <p:nvPr/>
        </p:nvGrpSpPr>
        <p:grpSpPr>
          <a:xfrm>
            <a:off x="2656702" y="2903838"/>
            <a:ext cx="1272746" cy="1272746"/>
            <a:chOff x="383059" y="4374292"/>
            <a:chExt cx="1272746" cy="1272746"/>
          </a:xfrm>
        </p:grpSpPr>
        <p:cxnSp>
          <p:nvCxnSpPr>
            <p:cNvPr id="155" name="直線コネクタ 154"/>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3126259" y="2619633"/>
            <a:ext cx="1272746" cy="1272746"/>
            <a:chOff x="383059" y="4374292"/>
            <a:chExt cx="1272746" cy="1272746"/>
          </a:xfrm>
        </p:grpSpPr>
        <p:cxnSp>
          <p:nvCxnSpPr>
            <p:cNvPr id="168" name="直線コネクタ 167"/>
            <p:cNvCxnSpPr/>
            <p:nvPr/>
          </p:nvCxnSpPr>
          <p:spPr>
            <a:xfrm>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207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207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207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207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900000">
              <a:off x="1019432" y="4374292"/>
              <a:ext cx="0" cy="127274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900000">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900000">
              <a:off x="383059" y="5010665"/>
              <a:ext cx="1272746"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900000" flipV="1">
              <a:off x="569449" y="4560682"/>
              <a:ext cx="899967" cy="899967"/>
            </a:xfrm>
            <a:prstGeom prst="line">
              <a:avLst/>
            </a:prstGeom>
            <a:ln w="63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0" name="正方形/長方形 179"/>
              <p:cNvSpPr/>
              <p:nvPr/>
            </p:nvSpPr>
            <p:spPr>
              <a:xfrm>
                <a:off x="8663627" y="905279"/>
                <a:ext cx="3000950" cy="2139047"/>
              </a:xfrm>
              <a:prstGeom prst="rect">
                <a:avLst/>
              </a:prstGeom>
            </p:spPr>
            <p:txBody>
              <a:bodyPr wrap="none">
                <a:spAutoFit/>
              </a:bodyPr>
              <a:lstStyle/>
              <a:p>
                <a:pPr>
                  <a:spcBef>
                    <a:spcPts val="600"/>
                  </a:spcBef>
                </a:pPr>
                <a14:m>
                  <m:oMath xmlns:m="http://schemas.openxmlformats.org/officeDocument/2006/math">
                    <m:r>
                      <a:rPr lang="en-US" altLang="ja-JP" i="1" dirty="0" smtClean="0">
                        <a:latin typeface="Cambria Math" panose="02040503050406030204" pitchFamily="18" charset="0"/>
                        <a:cs typeface="Times New Roman" panose="02020603050405020304" pitchFamily="18" charset="0"/>
                      </a:rPr>
                      <m:t>𝑦</m:t>
                    </m:r>
                    <m:r>
                      <a:rPr lang="en-US" altLang="ja-JP" i="1" dirty="0" smtClean="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b="0" i="1" dirty="0" smtClean="0">
                            <a:latin typeface="Cambria Math" panose="02040503050406030204" pitchFamily="18" charset="0"/>
                            <a:cs typeface="Times New Roman" panose="02020603050405020304" pitchFamily="18" charset="0"/>
                          </a:rPr>
                          <m:t>0</m:t>
                        </m:r>
                      </m:sub>
                    </m:sSub>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を通る点群は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b="0" i="1" dirty="0" smtClean="0">
                            <a:latin typeface="Cambria Math" panose="02040503050406030204" pitchFamily="18" charset="0"/>
                            <a:cs typeface="Times New Roman" panose="02020603050405020304" pitchFamily="18" charset="0"/>
                          </a:rPr>
                        </m:ctrlPr>
                      </m:dPr>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b="0" i="1" dirty="0" smtClean="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と表せる．</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この点を通る直線群は</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𝑏</m:t>
                    </m:r>
                  </m:oMath>
                </a14:m>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 より</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𝑎</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を通る直線群になる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80" name="正方形/長方形 179"/>
              <p:cNvSpPr>
                <a:spLocks noRot="1" noChangeAspect="1" noMove="1" noResize="1" noEditPoints="1" noAdjustHandles="1" noChangeArrowheads="1" noChangeShapeType="1" noTextEdit="1"/>
              </p:cNvSpPr>
              <p:nvPr/>
            </p:nvSpPr>
            <p:spPr>
              <a:xfrm>
                <a:off x="8663627" y="905279"/>
                <a:ext cx="3000950" cy="2139047"/>
              </a:xfrm>
              <a:prstGeom prst="rect">
                <a:avLst/>
              </a:prstGeom>
              <a:blipFill rotWithShape="0">
                <a:blip r:embed="rId5"/>
                <a:stretch>
                  <a:fillRect l="-1626" t="-1143" r="-1423" b="-4286"/>
                </a:stretch>
              </a:blipFill>
            </p:spPr>
            <p:txBody>
              <a:bodyPr/>
              <a:lstStyle/>
              <a:p>
                <a:r>
                  <a:rPr lang="ja-JP" altLang="en-US">
                    <a:noFill/>
                  </a:rPr>
                  <a:t> </a:t>
                </a:r>
              </a:p>
            </p:txBody>
          </p:sp>
        </mc:Fallback>
      </mc:AlternateContent>
      <p:cxnSp>
        <p:nvCxnSpPr>
          <p:cNvPr id="184" name="直線コネクタ 183"/>
          <p:cNvCxnSpPr/>
          <p:nvPr/>
        </p:nvCxnSpPr>
        <p:spPr>
          <a:xfrm>
            <a:off x="7525265" y="3311611"/>
            <a:ext cx="2656703" cy="2743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a:off x="7760043" y="2953266"/>
            <a:ext cx="1631092" cy="334868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25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25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25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25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23826"/>
            <a:ext cx="11708780" cy="733270"/>
          </a:xfrm>
        </p:spPr>
        <p:txBody>
          <a:bodyPr>
            <a:normAutofit/>
          </a:bodyPr>
          <a:lstStyle/>
          <a:p>
            <a:r>
              <a:rPr kumimoji="1" lang="ja-JP" altLang="en-US" sz="2800" dirty="0" smtClean="0"/>
              <a:t>アンケート結果（トークを聞いてみたい人は？）</a:t>
            </a:r>
            <a:endParaRPr kumimoji="1" lang="ja-JP" altLang="en-US" sz="2800" dirty="0"/>
          </a:p>
        </p:txBody>
      </p:sp>
      <p:sp>
        <p:nvSpPr>
          <p:cNvPr id="3" name="コンテンツ プレースホルダー 2"/>
          <p:cNvSpPr>
            <a:spLocks noGrp="1"/>
          </p:cNvSpPr>
          <p:nvPr>
            <p:ph idx="1"/>
          </p:nvPr>
        </p:nvSpPr>
        <p:spPr>
          <a:xfrm>
            <a:off x="254000" y="1109764"/>
            <a:ext cx="11747500" cy="5405336"/>
          </a:xfrm>
        </p:spPr>
        <p:txBody>
          <a:bodyPr>
            <a:normAutofit/>
          </a:bodyPr>
          <a:lstStyle/>
          <a:p>
            <a:pPr>
              <a:lnSpc>
                <a:spcPct val="100000"/>
              </a:lnSpc>
              <a:spcBef>
                <a:spcPts val="600"/>
              </a:spcBef>
              <a:spcAft>
                <a:spcPts val="600"/>
              </a:spcAft>
            </a:pPr>
            <a:r>
              <a:rPr kumimoji="1" lang="ja-JP" altLang="en-US" sz="2000" b="1" dirty="0" smtClean="0"/>
              <a:t>アニメ監督</a:t>
            </a:r>
            <a:r>
              <a:rPr kumimoji="1" lang="en-US" altLang="ja-JP" sz="2000" b="1" dirty="0" smtClean="0"/>
              <a:t>, </a:t>
            </a:r>
            <a:r>
              <a:rPr kumimoji="1" lang="ja-JP" altLang="en-US" sz="2000" b="1" dirty="0" smtClean="0"/>
              <a:t>映画監督</a:t>
            </a:r>
            <a:r>
              <a:rPr lang="en-US" altLang="ja-JP" sz="2000" dirty="0" smtClean="0"/>
              <a:t>: </a:t>
            </a:r>
            <a:r>
              <a:rPr kumimoji="1" lang="ja-JP" altLang="en-US" sz="2000" dirty="0" smtClean="0"/>
              <a:t>新海</a:t>
            </a:r>
            <a:r>
              <a:rPr lang="ja-JP" altLang="en-US" sz="2000" dirty="0"/>
              <a:t>誠、吉浦康裕，佐伯昭志，たつき，森田修平，宮崎</a:t>
            </a:r>
            <a:r>
              <a:rPr lang="ja-JP" altLang="en-US" sz="2000" dirty="0" smtClean="0"/>
              <a:t>駿</a:t>
            </a:r>
            <a:r>
              <a:rPr lang="en-US" altLang="ja-JP" sz="2000" dirty="0" smtClean="0"/>
              <a:t>, </a:t>
            </a:r>
            <a:r>
              <a:rPr lang="ja-JP" altLang="en-US" sz="2000" dirty="0" smtClean="0"/>
              <a:t>湯山邦彦，</a:t>
            </a:r>
            <a:r>
              <a:rPr lang="ja-JP" altLang="en-US" sz="2000" dirty="0"/>
              <a:t>庵野</a:t>
            </a:r>
            <a:r>
              <a:rPr lang="ja-JP" altLang="en-US" sz="2000" dirty="0" smtClean="0"/>
              <a:t>秀明，</a:t>
            </a:r>
            <a:r>
              <a:rPr lang="ja-JP" altLang="en-US" sz="2000" dirty="0"/>
              <a:t>押</a:t>
            </a:r>
            <a:r>
              <a:rPr lang="ja-JP" altLang="en-US" sz="2000" dirty="0" smtClean="0"/>
              <a:t>井守，</a:t>
            </a:r>
            <a:r>
              <a:rPr lang="ja-JP" altLang="en-US" sz="2000" dirty="0"/>
              <a:t>山崎</a:t>
            </a:r>
            <a:r>
              <a:rPr lang="ja-JP" altLang="en-US" sz="2000" dirty="0" smtClean="0"/>
              <a:t>貴，</a:t>
            </a:r>
            <a:r>
              <a:rPr lang="ja-JP" altLang="en-US" sz="2000" dirty="0"/>
              <a:t>細田</a:t>
            </a:r>
            <a:r>
              <a:rPr lang="ja-JP" altLang="en-US" sz="2000" dirty="0" smtClean="0"/>
              <a:t>守，</a:t>
            </a:r>
            <a:r>
              <a:rPr lang="ja-JP" altLang="en-US" sz="2000" dirty="0"/>
              <a:t>山田</a:t>
            </a:r>
            <a:r>
              <a:rPr lang="ja-JP" altLang="en-US" sz="2000" dirty="0" smtClean="0"/>
              <a:t>尚子，</a:t>
            </a:r>
            <a:r>
              <a:rPr lang="ja-JP" altLang="en-US" sz="2000" dirty="0"/>
              <a:t>岩浪</a:t>
            </a:r>
            <a:r>
              <a:rPr lang="ja-JP" altLang="en-US" sz="2000" dirty="0" smtClean="0"/>
              <a:t>美和（音響監督），</a:t>
            </a:r>
            <a:r>
              <a:rPr lang="en-US" altLang="ja-JP" sz="2000" dirty="0"/>
              <a:t> Matt </a:t>
            </a:r>
            <a:r>
              <a:rPr lang="en-US" altLang="ja-JP" sz="2000" dirty="0" err="1"/>
              <a:t>Hullum</a:t>
            </a:r>
            <a:endParaRPr kumimoji="1" lang="en-US" altLang="ja-JP" sz="2000" dirty="0" smtClean="0"/>
          </a:p>
          <a:p>
            <a:pPr>
              <a:lnSpc>
                <a:spcPct val="100000"/>
              </a:lnSpc>
              <a:spcBef>
                <a:spcPts val="600"/>
              </a:spcBef>
              <a:spcAft>
                <a:spcPts val="600"/>
              </a:spcAft>
            </a:pPr>
            <a:r>
              <a:rPr lang="ja-JP" altLang="en-US" sz="2000" b="1" dirty="0" smtClean="0"/>
              <a:t>ゲームクリエータ</a:t>
            </a:r>
            <a:r>
              <a:rPr lang="en-US" altLang="ja-JP" sz="2000" dirty="0"/>
              <a:t> </a:t>
            </a:r>
            <a:r>
              <a:rPr lang="en-US" altLang="ja-JP" sz="2000" dirty="0" smtClean="0"/>
              <a:t>: </a:t>
            </a:r>
            <a:r>
              <a:rPr lang="ja-JP" altLang="en-US" sz="2000" dirty="0" smtClean="0"/>
              <a:t>増田順一，</a:t>
            </a:r>
            <a:r>
              <a:rPr lang="ja-JP" altLang="en-US" sz="2000" dirty="0"/>
              <a:t>小島秀夫</a:t>
            </a:r>
            <a:endParaRPr lang="en-US" altLang="ja-JP" sz="2000" dirty="0"/>
          </a:p>
          <a:p>
            <a:pPr>
              <a:lnSpc>
                <a:spcPct val="100000"/>
              </a:lnSpc>
              <a:spcBef>
                <a:spcPts val="600"/>
              </a:spcBef>
              <a:spcAft>
                <a:spcPts val="600"/>
              </a:spcAft>
            </a:pPr>
            <a:r>
              <a:rPr lang="en-US" altLang="ja-JP" sz="2000" b="1" dirty="0" smtClean="0"/>
              <a:t>CG</a:t>
            </a:r>
            <a:r>
              <a:rPr lang="ja-JP" altLang="en-US" sz="2000" b="1" dirty="0" smtClean="0"/>
              <a:t>アーティスト・アートディレクタ</a:t>
            </a:r>
            <a:r>
              <a:rPr lang="en-US" altLang="ja-JP" sz="2000" dirty="0" smtClean="0"/>
              <a:t> : </a:t>
            </a:r>
            <a:r>
              <a:rPr lang="ja-JP" altLang="en-US" sz="2000" dirty="0" smtClean="0"/>
              <a:t>木村卓</a:t>
            </a:r>
            <a:r>
              <a:rPr lang="en-US" altLang="ja-JP" sz="2000" dirty="0" smtClean="0"/>
              <a:t>(</a:t>
            </a:r>
            <a:r>
              <a:rPr lang="en-US" altLang="ja-JP" sz="2000" dirty="0" err="1" smtClean="0"/>
              <a:t>Imagica</a:t>
            </a:r>
            <a:r>
              <a:rPr lang="en-US" altLang="ja-JP" sz="2000" dirty="0" smtClean="0"/>
              <a:t>)</a:t>
            </a:r>
            <a:r>
              <a:rPr lang="ja-JP" altLang="en-US" sz="2000" dirty="0" err="1"/>
              <a:t>，</a:t>
            </a:r>
            <a:r>
              <a:rPr lang="ja-JP" altLang="en-US" sz="2000" dirty="0"/>
              <a:t>鈴木</a:t>
            </a:r>
            <a:r>
              <a:rPr lang="ja-JP" altLang="en-US" sz="2000" dirty="0" smtClean="0"/>
              <a:t>健夫</a:t>
            </a:r>
            <a:r>
              <a:rPr lang="en-US" altLang="ja-JP" sz="2000" dirty="0" smtClean="0"/>
              <a:t>(</a:t>
            </a:r>
            <a:r>
              <a:rPr lang="ja-JP" altLang="en-US" sz="2000" dirty="0" smtClean="0"/>
              <a:t>スクエニ</a:t>
            </a:r>
            <a:r>
              <a:rPr lang="en-US" altLang="ja-JP" sz="2000" dirty="0" smtClean="0"/>
              <a:t>)</a:t>
            </a:r>
            <a:r>
              <a:rPr lang="ja-JP" altLang="en-US" sz="2000" dirty="0" err="1"/>
              <a:t>，</a:t>
            </a:r>
            <a:r>
              <a:rPr lang="ja-JP" altLang="en-US" sz="2000" dirty="0" smtClean="0"/>
              <a:t>ヤマモトヒロユキ，田島光二，山口圭二，石川晃之・石川</a:t>
            </a:r>
            <a:r>
              <a:rPr lang="ja-JP" altLang="en-US" sz="2000" dirty="0"/>
              <a:t>友香</a:t>
            </a:r>
            <a:endParaRPr kumimoji="1" lang="en-US" altLang="ja-JP" sz="2000" dirty="0"/>
          </a:p>
          <a:p>
            <a:pPr>
              <a:lnSpc>
                <a:spcPct val="100000"/>
              </a:lnSpc>
              <a:spcBef>
                <a:spcPts val="600"/>
              </a:spcBef>
              <a:spcAft>
                <a:spcPts val="600"/>
              </a:spcAft>
            </a:pPr>
            <a:r>
              <a:rPr lang="ja-JP" altLang="en-US" sz="2000" b="1" dirty="0" smtClean="0"/>
              <a:t>作家</a:t>
            </a:r>
            <a:r>
              <a:rPr lang="en-US" altLang="ja-JP" sz="2000" dirty="0" smtClean="0"/>
              <a:t>: </a:t>
            </a:r>
            <a:r>
              <a:rPr lang="ja-JP" altLang="en-US" sz="2000" dirty="0" smtClean="0"/>
              <a:t>村田</a:t>
            </a:r>
            <a:r>
              <a:rPr lang="ja-JP" altLang="en-US" sz="2000" dirty="0"/>
              <a:t>沙耶香，森</a:t>
            </a:r>
            <a:r>
              <a:rPr lang="ja-JP" altLang="en-US" sz="2000" dirty="0" smtClean="0"/>
              <a:t>絵都</a:t>
            </a:r>
            <a:endParaRPr lang="en-US" altLang="ja-JP" sz="2000" dirty="0" smtClean="0"/>
          </a:p>
          <a:p>
            <a:pPr>
              <a:lnSpc>
                <a:spcPct val="100000"/>
              </a:lnSpc>
              <a:spcBef>
                <a:spcPts val="600"/>
              </a:spcBef>
              <a:spcAft>
                <a:spcPts val="600"/>
              </a:spcAft>
            </a:pPr>
            <a:r>
              <a:rPr lang="ja-JP" altLang="en-US" sz="2000" b="1" dirty="0" smtClean="0"/>
              <a:t>実業家・経営者</a:t>
            </a:r>
            <a:r>
              <a:rPr lang="en-US" altLang="ja-JP" sz="2000" dirty="0"/>
              <a:t> </a:t>
            </a:r>
            <a:r>
              <a:rPr lang="en-US" altLang="ja-JP" sz="2000" dirty="0" smtClean="0"/>
              <a:t>: </a:t>
            </a:r>
            <a:r>
              <a:rPr lang="ja-JP" altLang="en-US" sz="2000" dirty="0" smtClean="0"/>
              <a:t>吉田</a:t>
            </a:r>
            <a:r>
              <a:rPr lang="ja-JP" altLang="en-US" sz="2000" dirty="0"/>
              <a:t>修平</a:t>
            </a:r>
            <a:r>
              <a:rPr lang="en-US" altLang="ja-JP" sz="2000" dirty="0"/>
              <a:t>(SCE</a:t>
            </a:r>
            <a:r>
              <a:rPr lang="en-US" altLang="ja-JP" sz="2000" dirty="0" smtClean="0"/>
              <a:t>)</a:t>
            </a:r>
            <a:r>
              <a:rPr lang="ja-JP" altLang="en-US" sz="2000" dirty="0" err="1"/>
              <a:t>，</a:t>
            </a:r>
            <a:r>
              <a:rPr lang="ja-JP" altLang="en-US" sz="2000" dirty="0"/>
              <a:t>マーク・ザッカーバーグ，堀江貴</a:t>
            </a:r>
            <a:r>
              <a:rPr lang="ja-JP" altLang="en-US" sz="2000" dirty="0" smtClean="0"/>
              <a:t>文</a:t>
            </a:r>
            <a:r>
              <a:rPr lang="ja-JP" altLang="en-US" sz="2000" dirty="0"/>
              <a:t>，西村博之，君島達</a:t>
            </a:r>
            <a:r>
              <a:rPr lang="ja-JP" altLang="en-US" sz="2000" dirty="0" smtClean="0"/>
              <a:t>己（任天堂）</a:t>
            </a:r>
            <a:endParaRPr lang="en-US" altLang="ja-JP" sz="2000" dirty="0" smtClean="0"/>
          </a:p>
          <a:p>
            <a:pPr>
              <a:lnSpc>
                <a:spcPct val="100000"/>
              </a:lnSpc>
              <a:spcBef>
                <a:spcPts val="600"/>
              </a:spcBef>
              <a:spcAft>
                <a:spcPts val="600"/>
              </a:spcAft>
            </a:pPr>
            <a:r>
              <a:rPr lang="ja-JP" altLang="en-US" sz="2000" b="1" dirty="0" smtClean="0"/>
              <a:t>研究者</a:t>
            </a:r>
            <a:r>
              <a:rPr lang="en-US" altLang="ja-JP" sz="2000" dirty="0" smtClean="0"/>
              <a:t>: </a:t>
            </a:r>
            <a:r>
              <a:rPr lang="ja-JP" altLang="en-US" sz="2000" dirty="0" smtClean="0"/>
              <a:t>大津展之，</a:t>
            </a:r>
            <a:r>
              <a:rPr lang="ja-JP" altLang="en-US" sz="2000" dirty="0"/>
              <a:t>古田貴之</a:t>
            </a:r>
            <a:endParaRPr lang="en-US" altLang="ja-JP" sz="2000" dirty="0" smtClean="0"/>
          </a:p>
          <a:p>
            <a:pPr>
              <a:lnSpc>
                <a:spcPct val="100000"/>
              </a:lnSpc>
              <a:spcBef>
                <a:spcPts val="600"/>
              </a:spcBef>
              <a:spcAft>
                <a:spcPts val="600"/>
              </a:spcAft>
            </a:pPr>
            <a:r>
              <a:rPr lang="ja-JP" altLang="en-US" sz="2000" b="1" dirty="0" smtClean="0"/>
              <a:t>スポーツ選手</a:t>
            </a:r>
            <a:r>
              <a:rPr lang="en-US" altLang="ja-JP" sz="2000" dirty="0" smtClean="0"/>
              <a:t>: </a:t>
            </a:r>
            <a:r>
              <a:rPr lang="ja-JP" altLang="en-US" sz="2000" dirty="0" smtClean="0"/>
              <a:t>室伏広治，原晋</a:t>
            </a:r>
            <a:endParaRPr lang="en-US" altLang="ja-JP" sz="2000" dirty="0" smtClean="0"/>
          </a:p>
          <a:p>
            <a:pPr>
              <a:lnSpc>
                <a:spcPct val="100000"/>
              </a:lnSpc>
              <a:spcBef>
                <a:spcPts val="600"/>
              </a:spcBef>
              <a:spcAft>
                <a:spcPts val="600"/>
              </a:spcAft>
            </a:pPr>
            <a:r>
              <a:rPr lang="ja-JP" altLang="en-US" sz="2000" b="1" dirty="0" smtClean="0"/>
              <a:t>その他</a:t>
            </a:r>
            <a:r>
              <a:rPr lang="en-US" altLang="ja-JP" sz="2000" dirty="0"/>
              <a:t> </a:t>
            </a:r>
            <a:r>
              <a:rPr lang="en-US" altLang="ja-JP" sz="2000" dirty="0" smtClean="0"/>
              <a:t>: </a:t>
            </a:r>
            <a:r>
              <a:rPr lang="ja-JP" altLang="en-US" sz="2000" dirty="0" smtClean="0"/>
              <a:t>高野</a:t>
            </a:r>
            <a:r>
              <a:rPr lang="ja-JP" altLang="en-US" sz="2000" dirty="0" err="1"/>
              <a:t>りょ</a:t>
            </a:r>
            <a:r>
              <a:rPr lang="ja-JP" altLang="en-US" sz="2000" dirty="0"/>
              <a:t>ー</a:t>
            </a:r>
            <a:r>
              <a:rPr lang="ja-JP" altLang="en-US" sz="2000" dirty="0" smtClean="0"/>
              <a:t>すけ</a:t>
            </a:r>
            <a:r>
              <a:rPr lang="en-US" altLang="ja-JP" sz="2000" dirty="0" smtClean="0"/>
              <a:t>(</a:t>
            </a:r>
            <a:r>
              <a:rPr lang="ja-JP" altLang="en-US" sz="2000" dirty="0"/>
              <a:t>ブロガ</a:t>
            </a:r>
            <a:r>
              <a:rPr lang="ja-JP" altLang="en-US" sz="2000" dirty="0" smtClean="0"/>
              <a:t>ー</a:t>
            </a:r>
            <a:r>
              <a:rPr lang="en-US" altLang="ja-JP" sz="2000" dirty="0" smtClean="0"/>
              <a:t>), </a:t>
            </a:r>
            <a:r>
              <a:rPr lang="en-US" altLang="ja-JP" sz="2000" dirty="0" err="1"/>
              <a:t>taisuke</a:t>
            </a:r>
            <a:r>
              <a:rPr lang="ja-JP" altLang="en-US" sz="2000" dirty="0"/>
              <a:t>（ダンサー</a:t>
            </a:r>
            <a:r>
              <a:rPr lang="ja-JP" altLang="en-US" sz="2000" dirty="0" smtClean="0"/>
              <a:t>），グースハウス（ミュージシャン）</a:t>
            </a:r>
            <a:r>
              <a:rPr lang="en-US" altLang="ja-JP" sz="2000" dirty="0" smtClean="0"/>
              <a:t>,</a:t>
            </a:r>
            <a:r>
              <a:rPr lang="ja-JP" altLang="en-US" sz="2000" b="1" dirty="0" smtClean="0"/>
              <a:t> </a:t>
            </a:r>
            <a:r>
              <a:rPr lang="ja-JP" altLang="en-US" sz="2000" dirty="0" smtClean="0"/>
              <a:t>池上彰</a:t>
            </a:r>
            <a:r>
              <a:rPr lang="en-US" altLang="ja-JP" sz="2000" dirty="0" smtClean="0"/>
              <a:t>(</a:t>
            </a:r>
            <a:r>
              <a:rPr lang="ja-JP" altLang="en-US" sz="2000" dirty="0" smtClean="0"/>
              <a:t>ジャーナリスト</a:t>
            </a:r>
            <a:r>
              <a:rPr lang="en-US" altLang="ja-JP" sz="2000" dirty="0" smtClean="0"/>
              <a:t>)</a:t>
            </a:r>
            <a:r>
              <a:rPr lang="ja-JP" altLang="en-US" sz="2000" dirty="0" err="1" smtClean="0"/>
              <a:t>，</a:t>
            </a:r>
            <a:r>
              <a:rPr lang="ja-JP" altLang="en-US" sz="2000" dirty="0" smtClean="0"/>
              <a:t>平林真実（メディアアーティスト）</a:t>
            </a:r>
            <a:endParaRPr lang="en-US" altLang="ja-JP" sz="2000" dirty="0"/>
          </a:p>
          <a:p>
            <a:pPr>
              <a:lnSpc>
                <a:spcPct val="100000"/>
              </a:lnSpc>
              <a:spcBef>
                <a:spcPts val="600"/>
              </a:spcBef>
              <a:spcAft>
                <a:spcPts val="600"/>
              </a:spcAft>
            </a:pPr>
            <a:endParaRPr lang="en-US" altLang="ja-JP" sz="2000" b="1" dirty="0"/>
          </a:p>
          <a:p>
            <a:pPr>
              <a:lnSpc>
                <a:spcPct val="100000"/>
              </a:lnSpc>
              <a:spcBef>
                <a:spcPts val="600"/>
              </a:spcBef>
              <a:spcAft>
                <a:spcPts val="600"/>
              </a:spcAft>
            </a:pPr>
            <a:endParaRPr lang="ja-JP" altLang="en-US" sz="2000" dirty="0"/>
          </a:p>
          <a:p>
            <a:pPr>
              <a:lnSpc>
                <a:spcPct val="100000"/>
              </a:lnSpc>
              <a:spcBef>
                <a:spcPts val="600"/>
              </a:spcBef>
              <a:spcAft>
                <a:spcPts val="600"/>
              </a:spcAft>
            </a:pPr>
            <a:endParaRPr kumimoji="1" lang="ja-JP" altLang="en-US" sz="2000" dirty="0"/>
          </a:p>
        </p:txBody>
      </p:sp>
      <p:sp>
        <p:nvSpPr>
          <p:cNvPr id="5" name="タイトル 1"/>
          <p:cNvSpPr txBox="1">
            <a:spLocks/>
          </p:cNvSpPr>
          <p:nvPr/>
        </p:nvSpPr>
        <p:spPr>
          <a:xfrm>
            <a:off x="483220" y="6257926"/>
            <a:ext cx="11708780"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r"/>
            <a:r>
              <a:rPr lang="ja-JP" altLang="en-US" sz="2000" dirty="0" smtClean="0"/>
              <a:t>活躍が多分野に渡る方が多く、分類には間違いが多いかもしれないです</a:t>
            </a:r>
            <a:endParaRPr lang="ja-JP" altLang="en-US" sz="2000" dirty="0"/>
          </a:p>
        </p:txBody>
      </p:sp>
    </p:spTree>
    <p:extLst>
      <p:ext uri="{BB962C8B-B14F-4D97-AF65-F5344CB8AC3E}">
        <p14:creationId xmlns:p14="http://schemas.microsoft.com/office/powerpoint/2010/main" val="3961447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228600"/>
            <a:ext cx="11013333" cy="733270"/>
          </a:xfrm>
        </p:spPr>
        <p:txBody>
          <a:bodyPr>
            <a:normAutofit/>
          </a:bodyPr>
          <a:lstStyle/>
          <a:p>
            <a:pPr algn="ctr"/>
            <a:r>
              <a:rPr kumimoji="1" lang="en-US" altLang="ja-JP" sz="3600" i="1" dirty="0" err="1" smtClean="0">
                <a:latin typeface="Times New Roman" panose="02020603050405020304" pitchFamily="18" charset="0"/>
                <a:cs typeface="Times New Roman" panose="02020603050405020304" pitchFamily="18" charset="0"/>
              </a:rPr>
              <a:t>xy</a:t>
            </a:r>
            <a:r>
              <a:rPr kumimoji="1" lang="ja-JP" altLang="en-US" sz="3600" dirty="0" smtClean="0">
                <a:latin typeface="Times New Roman" panose="02020603050405020304" pitchFamily="18" charset="0"/>
                <a:cs typeface="Times New Roman" panose="02020603050405020304" pitchFamily="18" charset="0"/>
              </a:rPr>
              <a:t>空間と</a:t>
            </a:r>
            <a:r>
              <a:rPr lang="en-US" altLang="ja-JP" sz="3600" i="1" dirty="0" smtClean="0">
                <a:latin typeface="Times New Roman" panose="02020603050405020304" pitchFamily="18" charset="0"/>
                <a:cs typeface="Times New Roman" panose="02020603050405020304" pitchFamily="18" charset="0"/>
              </a:rPr>
              <a:t>ab</a:t>
            </a:r>
            <a:r>
              <a:rPr lang="ja-JP" altLang="en-US" sz="3600" dirty="0" smtClean="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コンテンツ プレースホルダー 2"/>
              <p:cNvSpPr>
                <a:spLocks noGrp="1"/>
              </p:cNvSpPr>
              <p:nvPr>
                <p:ph idx="1"/>
              </p:nvPr>
            </p:nvSpPr>
            <p:spPr>
              <a:xfrm>
                <a:off x="438150" y="1141627"/>
                <a:ext cx="13163550" cy="4387849"/>
              </a:xfrm>
            </p:spPr>
            <p:txBody>
              <a:bodyPr>
                <a:noAutofit/>
              </a:bodyPr>
              <a:lstStyle/>
              <a:p>
                <a:pPr marL="0" indent="0">
                  <a:buNone/>
                </a:pPr>
                <a:r>
                  <a:rPr lang="ja-JP" altLang="en-US" dirty="0" smtClean="0">
                    <a:latin typeface="Times New Roman" panose="02020603050405020304" pitchFamily="18" charset="0"/>
                    <a:cs typeface="Times New Roman" panose="02020603050405020304" pitchFamily="18" charset="0"/>
                  </a:rPr>
                  <a:t>直線の傾きを横軸，</a:t>
                </a:r>
                <a:r>
                  <a:rPr lang="en-US" altLang="ja-JP" dirty="0" smtClean="0">
                    <a:latin typeface="Times New Roman" panose="02020603050405020304" pitchFamily="18" charset="0"/>
                    <a:cs typeface="Times New Roman" panose="02020603050405020304" pitchFamily="18" charset="0"/>
                  </a:rPr>
                  <a:t>y</a:t>
                </a:r>
                <a:r>
                  <a:rPr lang="ja-JP" altLang="en-US" dirty="0" smtClean="0">
                    <a:latin typeface="Times New Roman" panose="02020603050405020304" pitchFamily="18" charset="0"/>
                    <a:cs typeface="Times New Roman" panose="02020603050405020304" pitchFamily="18" charset="0"/>
                  </a:rPr>
                  <a:t>切片を縦軸にとる</a:t>
                </a:r>
                <a:r>
                  <a:rPr lang="en-US" altLang="ja-JP" dirty="0" smtClean="0">
                    <a:latin typeface="Times New Roman" panose="02020603050405020304" pitchFamily="18" charset="0"/>
                    <a:cs typeface="Times New Roman" panose="02020603050405020304" pitchFamily="18" charset="0"/>
                  </a:rPr>
                  <a:t>ab</a:t>
                </a:r>
                <a:r>
                  <a:rPr lang="ja-JP" altLang="en-US" dirty="0" smtClean="0">
                    <a:latin typeface="Times New Roman" panose="02020603050405020304" pitchFamily="18" charset="0"/>
                    <a:cs typeface="Times New Roman" panose="02020603050405020304" pitchFamily="18" charset="0"/>
                  </a:rPr>
                  <a:t>空間を考えると</a:t>
                </a:r>
                <a:r>
                  <a:rPr lang="en-US" altLang="ja-JP" dirty="0" smtClean="0">
                    <a:latin typeface="Times New Roman" panose="02020603050405020304" pitchFamily="18" charset="0"/>
                    <a:cs typeface="Times New Roman" panose="02020603050405020304" pitchFamily="18" charset="0"/>
                  </a:rPr>
                  <a:t>…</a:t>
                </a:r>
              </a:p>
              <a:p>
                <a:pPr lvl="8"/>
                <a:endParaRPr lang="en-US" altLang="ja-JP" sz="1600"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		 </a:t>
                </a:r>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oMath>
                </a14:m>
                <a:r>
                  <a:rPr lang="ja-JP" altLang="en-US" dirty="0" smtClean="0">
                    <a:latin typeface="Times New Roman" panose="02020603050405020304" pitchFamily="18" charset="0"/>
                    <a:cs typeface="Times New Roman" panose="02020603050405020304" pitchFamily="18" charset="0"/>
                    <a:sym typeface="Wingdings" panose="05000000000000000000" pitchFamily="2" charset="2"/>
                  </a:rPr>
                  <a:t>に</a:t>
                </a:r>
                <a:endParaRPr lang="en-US" altLang="ja-JP" dirty="0" smtClean="0">
                  <a:latin typeface="Times New Roman" panose="02020603050405020304" pitchFamily="18" charset="0"/>
                  <a:cs typeface="Times New Roman" panose="02020603050405020304" pitchFamily="18" charset="0"/>
                  <a:sym typeface="Wingdings" panose="05000000000000000000" pitchFamily="2" charset="2"/>
                </a:endParaRPr>
              </a:p>
              <a:p>
                <a:r>
                  <a:rPr kumimoji="1" lang="ja-JP" altLang="en-US" dirty="0" smtClean="0">
                    <a:latin typeface="Times New Roman" panose="02020603050405020304" pitchFamily="18" charset="0"/>
                    <a:cs typeface="Times New Roman" panose="02020603050405020304" pitchFamily="18" charset="0"/>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b="0" i="1" dirty="0" smtClean="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e>
                    </m:d>
                  </m:oMath>
                </a14:m>
                <a:r>
                  <a:rPr kumimoji="1" lang="ja-JP" altLang="en-US" dirty="0" smtClean="0">
                    <a:latin typeface="Times New Roman" panose="02020603050405020304" pitchFamily="18" charset="0"/>
                    <a:cs typeface="Times New Roman" panose="02020603050405020304" pitchFamily="18" charset="0"/>
                  </a:rPr>
                  <a:t>を通る直線群</a:t>
                </a:r>
                <a:r>
                  <a:rPr kumimoji="1" lang="en-US" altLang="ja-JP" dirty="0" smtClean="0">
                    <a:latin typeface="Times New Roman" panose="02020603050405020304" pitchFamily="18" charset="0"/>
                    <a:cs typeface="Times New Roman" panose="02020603050405020304" pitchFamily="18" charset="0"/>
                  </a:rPr>
                  <a:t>	</a:t>
                </a:r>
                <a:r>
                  <a:rPr kumimoji="1" lang="en-US" altLang="ja-JP" dirty="0" smtClean="0">
                    <a:latin typeface="Times New Roman" panose="02020603050405020304" pitchFamily="18" charset="0"/>
                    <a:cs typeface="Times New Roman" panose="02020603050405020304" pitchFamily="18" charset="0"/>
                    <a:sym typeface="Wingdings" panose="05000000000000000000" pitchFamily="2" charset="2"/>
                  </a:rPr>
                  <a:t> </a:t>
                </a:r>
                <a:r>
                  <a:rPr kumimoji="1" lang="ja-JP" altLang="en-US" dirty="0" smtClean="0">
                    <a:latin typeface="Times New Roman" panose="02020603050405020304" pitchFamily="18" charset="0"/>
                    <a:cs typeface="Times New Roman" panose="02020603050405020304" pitchFamily="18" charset="0"/>
                    <a:sym typeface="Wingdings" panose="05000000000000000000" pitchFamily="2" charset="2"/>
                  </a:rPr>
                  <a:t>直線</a:t>
                </a:r>
                <a14:m>
                  <m:oMath xmlns:m="http://schemas.openxmlformats.org/officeDocument/2006/math">
                    <m:r>
                      <a:rPr lang="ja-JP" altLang="en-US" i="1" dirty="0" smtClean="0">
                        <a:latin typeface="Cambria Math" panose="02040503050406030204" pitchFamily="18" charset="0"/>
                        <a:cs typeface="Times New Roman" panose="02020603050405020304" pitchFamily="18" charset="0"/>
                        <a:sym typeface="Wingdings" panose="05000000000000000000" pitchFamily="2" charset="2"/>
                      </a:rPr>
                      <m:t> </m:t>
                    </m:r>
                    <m:r>
                      <a:rPr lang="en-US" altLang="ja-JP" i="1" dirty="0">
                        <a:latin typeface="Cambria Math" panose="02040503050406030204" pitchFamily="18" charset="0"/>
                        <a:cs typeface="Times New Roman" panose="02020603050405020304" pitchFamily="18" charset="0"/>
                      </a:rPr>
                      <m:t>𝑏</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𝑥</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𝑎</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𝑦</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に</a:t>
                </a:r>
                <a:endParaRPr kumimoji="1" lang="en-US" altLang="ja-JP" dirty="0" smtClean="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直線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𝑦</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𝑥</m:t>
                    </m:r>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oMath>
                </a14:m>
                <a:r>
                  <a:rPr kumimoji="1" lang="ja-JP" altLang="en-US" dirty="0" smtClean="0">
                    <a:latin typeface="Times New Roman" panose="02020603050405020304" pitchFamily="18" charset="0"/>
                    <a:cs typeface="Times New Roman" panose="02020603050405020304" pitchFamily="18" charset="0"/>
                  </a:rPr>
                  <a:t>上の点群を通る直線群</a:t>
                </a:r>
                <a:r>
                  <a:rPr lang="ja-JP" altLang="en-US" dirty="0" smtClean="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sym typeface="Wingdings" panose="05000000000000000000" pitchFamily="2" charset="2"/>
                  </a:rPr>
                  <a:t></a:t>
                </a:r>
                <a:r>
                  <a:rPr lang="ja-JP" altLang="en-US" dirty="0">
                    <a:latin typeface="Times New Roman" panose="02020603050405020304" pitchFamily="18" charset="0"/>
                    <a:cs typeface="Times New Roman" panose="02020603050405020304" pitchFamily="18" charset="0"/>
                    <a:sym typeface="Wingdings" panose="05000000000000000000" pitchFamily="2" charset="2"/>
                  </a:rPr>
                  <a:t>点</a:t>
                </a:r>
                <a14:m>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𝑎</m:t>
                            </m:r>
                          </m:e>
                          <m:sub>
                            <m:r>
                              <a:rPr lang="en-US" altLang="ja-JP" i="1" dirty="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sSub>
                          <m:sSubPr>
                            <m:ctrlPr>
                              <a:rPr lang="en-US" altLang="ja-JP" i="1" dirty="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𝑏</m:t>
                            </m:r>
                          </m:e>
                          <m:sub>
                            <m:r>
                              <a:rPr lang="en-US" altLang="ja-JP" i="1" dirty="0">
                                <a:latin typeface="Cambria Math" panose="02040503050406030204" pitchFamily="18" charset="0"/>
                                <a:cs typeface="Times New Roman" panose="02020603050405020304" pitchFamily="18" charset="0"/>
                              </a:rPr>
                              <m:t>0</m:t>
                            </m:r>
                          </m:sub>
                        </m:sSub>
                      </m:e>
                    </m:d>
                    <m:r>
                      <a:rPr lang="ja-JP" altLang="en-US" i="1" dirty="0">
                        <a:latin typeface="Cambria Math" panose="02040503050406030204" pitchFamily="18" charset="0"/>
                        <a:cs typeface="Times New Roman" panose="02020603050405020304" pitchFamily="18" charset="0"/>
                      </a:rPr>
                      <m:t>を</m:t>
                    </m:r>
                    <m:r>
                      <a:rPr lang="ja-JP" altLang="en-US" i="1" dirty="0">
                        <a:latin typeface="Cambria Math" panose="02040503050406030204" pitchFamily="18" charset="0"/>
                        <a:cs typeface="Times New Roman" panose="02020603050405020304" pitchFamily="18" charset="0"/>
                        <a:sym typeface="Wingdings" panose="05000000000000000000" pitchFamily="2" charset="2"/>
                      </a:rPr>
                      <m:t>通る直線群に</m:t>
                    </m:r>
                  </m:oMath>
                </a14:m>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29" name="コンテンツ プレースホルダー 2"/>
              <p:cNvSpPr>
                <a:spLocks noGrp="1" noRot="1" noChangeAspect="1" noMove="1" noResize="1" noEditPoints="1" noAdjustHandles="1" noChangeArrowheads="1" noChangeShapeType="1" noTextEdit="1"/>
              </p:cNvSpPr>
              <p:nvPr>
                <p:ph idx="1"/>
              </p:nvPr>
            </p:nvSpPr>
            <p:spPr>
              <a:xfrm>
                <a:off x="438150" y="1141627"/>
                <a:ext cx="13163550" cy="4387849"/>
              </a:xfrm>
              <a:blipFill rotWithShape="0">
                <a:blip r:embed="rId2"/>
                <a:stretch>
                  <a:fillRect l="-973" t="-2778"/>
                </a:stretch>
              </a:blipFill>
            </p:spPr>
            <p:txBody>
              <a:bodyPr/>
              <a:lstStyle/>
              <a:p>
                <a:r>
                  <a:rPr lang="ja-JP" altLang="en-US">
                    <a:noFill/>
                  </a:rPr>
                  <a:t> </a:t>
                </a:r>
              </a:p>
            </p:txBody>
          </p:sp>
        </mc:Fallback>
      </mc:AlternateContent>
      <p:pic>
        <p:nvPicPr>
          <p:cNvPr id="10" name="図 9"/>
          <p:cNvPicPr>
            <a:picLocks noChangeAspect="1"/>
          </p:cNvPicPr>
          <p:nvPr/>
        </p:nvPicPr>
        <p:blipFill>
          <a:blip r:embed="rId3"/>
          <a:stretch>
            <a:fillRect/>
          </a:stretch>
        </p:blipFill>
        <p:spPr>
          <a:xfrm>
            <a:off x="2009920" y="3459911"/>
            <a:ext cx="8791430" cy="3398089"/>
          </a:xfrm>
          <a:prstGeom prst="rect">
            <a:avLst/>
          </a:prstGeom>
        </p:spPr>
      </p:pic>
    </p:spTree>
    <p:extLst>
      <p:ext uri="{BB962C8B-B14F-4D97-AF65-F5344CB8AC3E}">
        <p14:creationId xmlns:p14="http://schemas.microsoft.com/office/powerpoint/2010/main" val="1082602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2000" dirty="0" smtClean="0"/>
              <a:t>エッジ画素を通る直線群は</a:t>
            </a:r>
            <a:r>
              <a:rPr kumimoji="1" lang="en-US" altLang="ja-JP" sz="2000" i="1" dirty="0" smtClean="0"/>
              <a:t>ab</a:t>
            </a:r>
            <a:r>
              <a:rPr kumimoji="1" lang="ja-JP" altLang="en-US" sz="2000" dirty="0" smtClean="0"/>
              <a:t>空間で直線に</a:t>
            </a:r>
            <a:endParaRPr kumimoji="1" lang="en-US" altLang="ja-JP" sz="2000" dirty="0" smtClean="0"/>
          </a:p>
          <a:p>
            <a:pPr lvl="1">
              <a:lnSpc>
                <a:spcPct val="100000"/>
              </a:lnSpc>
              <a:spcBef>
                <a:spcPts val="600"/>
              </a:spcBef>
              <a:spcAft>
                <a:spcPts val="600"/>
              </a:spcAft>
            </a:pPr>
            <a:r>
              <a:rPr lang="en-US" altLang="ja-JP" sz="2000" dirty="0"/>
              <a:t>a</a:t>
            </a:r>
            <a:r>
              <a:rPr lang="en-US" altLang="ja-JP" sz="2000" dirty="0" smtClean="0"/>
              <a:t>b</a:t>
            </a:r>
            <a:r>
              <a:rPr lang="ja-JP" altLang="en-US" sz="2000" dirty="0" smtClean="0"/>
              <a:t>空間を小さなセルに分割し、その直線上のセルの値を</a:t>
            </a:r>
            <a:r>
              <a:rPr lang="en-US" altLang="ja-JP" sz="2000" dirty="0" smtClean="0"/>
              <a:t>1</a:t>
            </a:r>
            <a:r>
              <a:rPr lang="ja-JP" altLang="en-US" sz="2000" dirty="0"/>
              <a:t>プラス</a:t>
            </a:r>
            <a:r>
              <a:rPr lang="ja-JP" altLang="en-US" sz="2000" dirty="0" smtClean="0"/>
              <a:t>する（</a:t>
            </a:r>
            <a:r>
              <a:rPr lang="ja-JP" altLang="en-US" sz="2000" b="1" dirty="0" smtClean="0">
                <a:solidFill>
                  <a:srgbClr val="FF0000"/>
                </a:solidFill>
              </a:rPr>
              <a:t>投票</a:t>
            </a:r>
            <a:r>
              <a:rPr lang="ja-JP" altLang="en-US" sz="20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dirty="0" smtClean="0"/>
              <a:t>ab</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smtClean="0">
                  <a:latin typeface="Times New Roman" panose="02020603050405020304" pitchFamily="18" charset="0"/>
                  <a:ea typeface="メイリオ" panose="020B0604030504040204" pitchFamily="50" charset="-128"/>
                  <a:cs typeface="Times New Roman" panose="02020603050405020304" pitchFamily="18" charset="0"/>
                </a:rPr>
                <a:t>表現される</a:t>
              </a:r>
              <a:endParaRPr lang="ja-JP" altLang="en-US"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smtClean="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250"/>
                                        <p:tgtEl>
                                          <p:spTgt spid="1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250"/>
                                        <p:tgtEl>
                                          <p:spTgt spid="1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fade">
                                      <p:cBhvr>
                                        <p:cTn id="77" dur="25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284179"/>
                <a:ext cx="11158476" cy="4287821"/>
              </a:xfrm>
            </p:spPr>
            <p:txBody>
              <a:bodyPr>
                <a:normAutofit/>
              </a:bodyPr>
              <a:lstStyle/>
              <a:p>
                <a:pPr>
                  <a:lnSpc>
                    <a:spcPct val="100000"/>
                  </a:lnSpc>
                  <a:spcBef>
                    <a:spcPts val="600"/>
                  </a:spcBef>
                </a:pPr>
                <a:r>
                  <a:rPr kumimoji="1" lang="ja-JP" altLang="en-US" sz="2400" dirty="0" smtClean="0"/>
                  <a:t>先のアルゴリズム</a:t>
                </a:r>
                <a:r>
                  <a:rPr lang="ja-JP" altLang="en-US" sz="2400" dirty="0"/>
                  <a:t>の</a:t>
                </a:r>
                <a:r>
                  <a:rPr kumimoji="1" lang="ja-JP" altLang="en-US" sz="2400" dirty="0" smtClean="0"/>
                  <a:t>問題</a:t>
                </a:r>
                <a:r>
                  <a:rPr lang="ja-JP" altLang="en-US" sz="2400" dirty="0" smtClean="0"/>
                  <a:t>点</a:t>
                </a:r>
                <a:endParaRPr lang="en-US" altLang="ja-JP" sz="2400" dirty="0"/>
              </a:p>
              <a:p>
                <a:pPr lvl="1">
                  <a:lnSpc>
                    <a:spcPct val="100000"/>
                  </a:lnSpc>
                  <a:spcBef>
                    <a:spcPts val="600"/>
                  </a:spcBef>
                </a:pPr>
                <a:r>
                  <a:rPr lang="ja-JP" altLang="en-US" sz="2000" dirty="0" smtClean="0"/>
                  <a:t>傾き</a:t>
                </a:r>
                <a:r>
                  <a:rPr lang="en-US" altLang="ja-JP" sz="2000" i="1" dirty="0" smtClean="0"/>
                  <a:t>a</a:t>
                </a:r>
                <a:r>
                  <a:rPr lang="ja-JP" altLang="en-US" sz="2000" dirty="0" smtClean="0"/>
                  <a:t>と</a:t>
                </a:r>
                <a:r>
                  <a:rPr lang="ja-JP" altLang="en-US" sz="2000" dirty="0"/>
                  <a:t>切片</a:t>
                </a:r>
                <a:r>
                  <a:rPr lang="en-US" altLang="ja-JP" sz="2000" i="1" dirty="0"/>
                  <a:t>b</a:t>
                </a:r>
                <a:r>
                  <a:rPr lang="ja-JP" altLang="en-US" sz="2000" dirty="0" smtClean="0"/>
                  <a:t>のとりうる範囲は</a:t>
                </a:r>
                <a:r>
                  <a:rPr lang="en-US" altLang="ja-JP" sz="2000" dirty="0" smtClean="0"/>
                  <a:t>[-</a:t>
                </a:r>
                <a:r>
                  <a:rPr lang="ja-JP" altLang="en-US" sz="2000" dirty="0" smtClean="0"/>
                  <a:t>∞</a:t>
                </a:r>
                <a:r>
                  <a:rPr lang="en-US" altLang="ja-JP" sz="2000" dirty="0" smtClean="0"/>
                  <a:t>, </a:t>
                </a:r>
                <a:r>
                  <a:rPr lang="ja-JP" altLang="en-US" sz="2000" dirty="0" smtClean="0"/>
                  <a:t>∞</a:t>
                </a:r>
                <a:r>
                  <a:rPr lang="en-US" altLang="ja-JP" sz="2000" dirty="0" smtClean="0"/>
                  <a:t>]</a:t>
                </a:r>
                <a:r>
                  <a:rPr lang="ja-JP" altLang="en-US" sz="2000" dirty="0" smtClean="0"/>
                  <a:t>である</a:t>
                </a:r>
                <a:endParaRPr lang="en-US" altLang="ja-JP" sz="2000" dirty="0" smtClean="0"/>
              </a:p>
              <a:p>
                <a:pPr lvl="1">
                  <a:lnSpc>
                    <a:spcPct val="100000"/>
                  </a:lnSpc>
                  <a:spcBef>
                    <a:spcPts val="600"/>
                  </a:spcBef>
                </a:pPr>
                <a:r>
                  <a:rPr lang="ja-JP" altLang="en-US" sz="2000" dirty="0" smtClean="0"/>
                  <a:t>任意の直線を検出するには，無限に広い</a:t>
                </a:r>
                <a:r>
                  <a:rPr lang="en-US" altLang="ja-JP" sz="2000" dirty="0" smtClean="0"/>
                  <a:t>ab</a:t>
                </a:r>
                <a:r>
                  <a:rPr lang="ja-JP" altLang="en-US" sz="2000" dirty="0" smtClean="0"/>
                  <a:t>空間に投票する必要が</a:t>
                </a:r>
                <a:r>
                  <a:rPr lang="en-US" altLang="ja-JP" sz="2000" dirty="0" smtClean="0"/>
                  <a:t>…</a:t>
                </a:r>
              </a:p>
              <a:p>
                <a:pPr lvl="6">
                  <a:lnSpc>
                    <a:spcPct val="100000"/>
                  </a:lnSpc>
                  <a:spcBef>
                    <a:spcPts val="600"/>
                  </a:spcBef>
                </a:pPr>
                <a:endParaRPr kumimoji="1" lang="en-US" altLang="ja-JP" sz="1400" dirty="0" smtClean="0"/>
              </a:p>
              <a:p>
                <a:pPr>
                  <a:lnSpc>
                    <a:spcPct val="100000"/>
                  </a:lnSpc>
                  <a:spcBef>
                    <a:spcPts val="600"/>
                  </a:spcBef>
                </a:pPr>
                <a:r>
                  <a:rPr lang="ja-JP" altLang="en-US" sz="3200" dirty="0" smtClean="0"/>
                  <a:t>解決</a:t>
                </a:r>
                <a:r>
                  <a:rPr lang="ja-JP" altLang="en-US" sz="3200" dirty="0"/>
                  <a:t>法</a:t>
                </a:r>
                <a:r>
                  <a:rPr lang="ja-JP" altLang="en-US" sz="3200" dirty="0" smtClean="0"/>
                  <a:t> </a:t>
                </a:r>
                <a:r>
                  <a:rPr lang="en-US" altLang="ja-JP" sz="3200" dirty="0" smtClean="0"/>
                  <a:t>: </a:t>
                </a: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 </a:t>
                </a:r>
                <a:endParaRPr lang="en-US" altLang="ja-JP" sz="24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は直線の傾きに対応，</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は原点から直線</a:t>
                </a:r>
                <a:r>
                  <a:rPr lang="ja-JP" altLang="en-US" sz="2000" dirty="0" smtClean="0"/>
                  <a:t>の符号付距離を表す</a:t>
                </a:r>
                <a:endParaRPr kumimoji="1" lang="en-US" altLang="ja-JP" sz="2000" dirty="0" smtClean="0"/>
              </a:p>
              <a:p>
                <a:pPr lvl="1">
                  <a:lnSpc>
                    <a:spcPct val="100000"/>
                  </a:lnSpc>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smtClean="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smtClean="0"/>
                  <a:t>の値の範囲は</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 </m:t>
                    </m:r>
                    <m:r>
                      <a:rPr lang="en-US" altLang="ja-JP" sz="2000" i="1" dirty="0" smtClean="0">
                        <a:latin typeface="Cambria Math" panose="02040503050406030204" pitchFamily="18" charset="0"/>
                        <a:cs typeface="Times New Roman" panose="02020603050405020304" pitchFamily="18" charset="0"/>
                      </a:rPr>
                      <m:t>𝜃</m:t>
                    </m:r>
                    <m:r>
                      <a:rPr lang="en-US" altLang="ja-JP" sz="2000" b="0" i="1" dirty="0" smtClean="0">
                        <a:latin typeface="Cambria Math" panose="02040503050406030204" pitchFamily="18" charset="0"/>
                        <a:cs typeface="Times New Roman" panose="02020603050405020304" pitchFamily="18" charset="0"/>
                      </a:rPr>
                      <m:t>∈</m:t>
                    </m:r>
                    <m:d>
                      <m:dPr>
                        <m:begChr m:val="["/>
                        <m:endChr m:val="]"/>
                        <m:ctrlPr>
                          <a:rPr lang="en-US" altLang="ja-JP" sz="2000" b="0" i="1" dirty="0" smtClean="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0, </m:t>
                        </m:r>
                        <m:r>
                          <a:rPr lang="en-US" altLang="ja-JP" sz="2000" b="0" i="1" dirty="0" smtClean="0">
                            <a:latin typeface="Cambria Math" panose="02040503050406030204" pitchFamily="18" charset="0"/>
                            <a:cs typeface="Times New Roman" panose="02020603050405020304" pitchFamily="18" charset="0"/>
                          </a:rPr>
                          <m:t>𝜋</m:t>
                        </m:r>
                      </m:e>
                    </m:d>
                  </m:oMath>
                </a14:m>
                <a:r>
                  <a:rPr kumimoji="1" lang="ja-JP" altLang="en-US" sz="2000" dirty="0" smtClean="0"/>
                  <a:t>，</a:t>
                </a:r>
                <a14:m>
                  <m:oMath xmlns:m="http://schemas.openxmlformats.org/officeDocument/2006/math">
                    <m:r>
                      <a:rPr lang="en-US" altLang="ja-JP" sz="2000" b="0" i="1" dirty="0" smtClean="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d>
                      <m:dPr>
                        <m:begChr m:val="["/>
                        <m:endChr m:val="]"/>
                        <m:ctrlPr>
                          <a:rPr lang="en-US" altLang="ja-JP" sz="2000" i="1" dirty="0">
                            <a:latin typeface="Cambria Math" panose="02040503050406030204" pitchFamily="18" charset="0"/>
                            <a:cs typeface="Times New Roman" panose="02020603050405020304" pitchFamily="18" charset="0"/>
                          </a:rPr>
                        </m:ctrlPr>
                      </m:dPr>
                      <m:e>
                        <m:r>
                          <a:rPr lang="en-US" altLang="ja-JP" sz="2000" b="0" i="1" dirty="0" smtClean="0">
                            <a:latin typeface="Cambria Math" panose="02040503050406030204" pitchFamily="18" charset="0"/>
                            <a:cs typeface="Times New Roman" panose="02020603050405020304" pitchFamily="18" charset="0"/>
                          </a:rPr>
                          <m:t>−</m:t>
                        </m:r>
                        <m:f>
                          <m:fPr>
                            <m:ctrlPr>
                              <a:rPr lang="en-US" altLang="ja-JP" sz="2000" b="0" i="1" dirty="0" smtClean="0">
                                <a:latin typeface="Cambria Math" panose="02040503050406030204" pitchFamily="18" charset="0"/>
                                <a:cs typeface="Times New Roman" panose="02020603050405020304" pitchFamily="18" charset="0"/>
                              </a:rPr>
                            </m:ctrlPr>
                          </m:fPr>
                          <m:num>
                            <m:r>
                              <a:rPr lang="en-US" altLang="ja-JP" sz="2000" b="0" i="1" dirty="0" smtClean="0">
                                <a:latin typeface="Cambria Math" panose="02040503050406030204" pitchFamily="18" charset="0"/>
                                <a:cs typeface="Times New Roman" panose="02020603050405020304" pitchFamily="18" charset="0"/>
                              </a:rPr>
                              <m:t>𝐴</m:t>
                            </m:r>
                          </m:num>
                          <m:den>
                            <m:r>
                              <a:rPr lang="en-US" altLang="ja-JP" sz="2000" b="0" i="1" dirty="0" smtClean="0">
                                <a:latin typeface="Cambria Math" panose="02040503050406030204" pitchFamily="18" charset="0"/>
                                <a:cs typeface="Times New Roman" panose="02020603050405020304" pitchFamily="18" charset="0"/>
                              </a:rPr>
                              <m:t>2</m:t>
                            </m:r>
                          </m:den>
                        </m:f>
                        <m:r>
                          <a:rPr lang="en-US" altLang="ja-JP" sz="2000" i="1" dirty="0">
                            <a:latin typeface="Cambria Math" panose="02040503050406030204" pitchFamily="18" charset="0"/>
                            <a:cs typeface="Times New Roman" panose="02020603050405020304" pitchFamily="18" charset="0"/>
                          </a:rPr>
                          <m:t>, </m:t>
                        </m:r>
                        <m:r>
                          <a:rPr lang="en-US" altLang="ja-JP" sz="2000" b="0" i="1" dirty="0" smtClean="0">
                            <a:latin typeface="Cambria Math" panose="02040503050406030204" pitchFamily="18" charset="0"/>
                            <a:cs typeface="Times New Roman" panose="02020603050405020304" pitchFamily="18" charset="0"/>
                          </a:rPr>
                          <m:t>𝐴</m:t>
                        </m:r>
                      </m:e>
                    </m:d>
                  </m:oMath>
                </a14:m>
                <a:r>
                  <a:rPr kumimoji="1" lang="ja-JP" altLang="en-US" sz="2000" dirty="0" smtClean="0"/>
                  <a:t> （</a:t>
                </a:r>
                <a:r>
                  <a:rPr kumimoji="1" lang="en-US" altLang="ja-JP" sz="2000" dirty="0" smtClean="0"/>
                  <a:t>A</a:t>
                </a:r>
                <a:r>
                  <a:rPr kumimoji="1" lang="ja-JP" altLang="en-US" sz="2000" dirty="0" smtClean="0"/>
                  <a:t>は画像の対角線長）</a:t>
                </a:r>
                <a:endParaRPr kumimoji="1" lang="en-US" altLang="ja-JP" sz="2000" dirty="0" smtClean="0"/>
              </a:p>
              <a:p>
                <a:pPr lvl="1">
                  <a:lnSpc>
                    <a:spcPct val="100000"/>
                  </a:lnSpc>
                  <a:spcBef>
                    <a:spcPts val="600"/>
                  </a:spcBef>
                </a:pP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284179"/>
                <a:ext cx="11158476" cy="4287821"/>
              </a:xfrm>
              <a:blipFill rotWithShape="0">
                <a:blip r:embed="rId3"/>
                <a:stretch>
                  <a:fillRect l="-1257" t="-1422"/>
                </a:stretch>
              </a:blipFill>
            </p:spPr>
            <p:txBody>
              <a:bodyPr/>
              <a:lstStyle/>
              <a:p>
                <a:r>
                  <a:rPr lang="ja-JP" altLang="en-US">
                    <a:noFill/>
                  </a:rPr>
                  <a:t> </a:t>
                </a:r>
              </a:p>
            </p:txBody>
          </p:sp>
        </mc:Fallback>
      </mc:AlternateContent>
      <p:grpSp>
        <p:nvGrpSpPr>
          <p:cNvPr id="8" name="グループ化 7"/>
          <p:cNvGrpSpPr/>
          <p:nvPr/>
        </p:nvGrpSpPr>
        <p:grpSpPr>
          <a:xfrm>
            <a:off x="1019629" y="3326306"/>
            <a:ext cx="3233054" cy="3365112"/>
            <a:chOff x="628682" y="3990984"/>
            <a:chExt cx="3402130" cy="3541094"/>
          </a:xfrm>
        </p:grpSpPr>
        <p:cxnSp>
          <p:nvCxnSpPr>
            <p:cNvPr id="4" name="直線矢印コネクタ 3"/>
            <p:cNvCxnSpPr/>
            <p:nvPr/>
          </p:nvCxnSpPr>
          <p:spPr>
            <a:xfrm>
              <a:off x="628682"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353622" y="4346192"/>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3640962" y="6159640"/>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7" name="正方形/長方形 6"/>
            <p:cNvSpPr/>
            <p:nvPr/>
          </p:nvSpPr>
          <p:spPr>
            <a:xfrm>
              <a:off x="828827" y="3990984"/>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正方形/長方形 22"/>
            <p:cNvSpPr/>
            <p:nvPr/>
          </p:nvSpPr>
          <p:spPr>
            <a:xfrm>
              <a:off x="1507058" y="5815192"/>
              <a:ext cx="349512" cy="485808"/>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正方形/長方形 23"/>
            <p:cNvSpPr/>
            <p:nvPr/>
          </p:nvSpPr>
          <p:spPr>
            <a:xfrm>
              <a:off x="1593925" y="6296302"/>
              <a:ext cx="352885" cy="485808"/>
            </a:xfrm>
            <a:prstGeom prst="rect">
              <a:avLst/>
            </a:prstGeom>
          </p:spPr>
          <p:txBody>
            <a:bodyPr wrap="none">
              <a:spAutoFit/>
            </a:bodyPr>
            <a:lstStyle/>
            <a:p>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cxnSp>
        <p:nvCxnSpPr>
          <p:cNvPr id="12" name="直線コネクタ 11"/>
          <p:cNvCxnSpPr/>
          <p:nvPr/>
        </p:nvCxnSpPr>
        <p:spPr>
          <a:xfrm>
            <a:off x="1081314" y="3995704"/>
            <a:ext cx="3014436" cy="2280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713710" y="4980861"/>
            <a:ext cx="673890" cy="9779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円弧 26"/>
          <p:cNvSpPr/>
          <p:nvPr/>
        </p:nvSpPr>
        <p:spPr>
          <a:xfrm>
            <a:off x="1381124" y="5631735"/>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正方形/長方形 27"/>
          <p:cNvSpPr/>
          <p:nvPr/>
        </p:nvSpPr>
        <p:spPr>
          <a:xfrm>
            <a:off x="1783918" y="6334780"/>
            <a:ext cx="2125903" cy="523220"/>
          </a:xfrm>
          <a:prstGeom prst="rect">
            <a:avLst/>
          </a:prstGeom>
        </p:spPr>
        <p:txBody>
          <a:bodyPr wrap="none">
            <a:spAutoFit/>
          </a:bodyPr>
          <a:lstStyle/>
          <a:p>
            <a:r>
              <a:rPr lang="ja-JP" altLang="en-US" sz="1400" dirty="0" smtClean="0"/>
              <a:t>垂線の足が第３・４象限に</a:t>
            </a:r>
            <a:endParaRPr lang="en-US" altLang="ja-JP" sz="1400" dirty="0" smtClean="0"/>
          </a:p>
          <a:p>
            <a:r>
              <a:rPr lang="ja-JP" altLang="en-US" sz="1400" dirty="0" smtClean="0"/>
              <a:t>あるとき</a:t>
            </a:r>
            <a:r>
              <a:rPr lang="en-US" altLang="ja-JP" sz="1400" i="1" dirty="0" smtClean="0"/>
              <a:t>ρ</a:t>
            </a:r>
            <a:r>
              <a:rPr lang="ja-JP" altLang="en-US" sz="1400" dirty="0" smtClean="0"/>
              <a:t>はマイナス</a:t>
            </a:r>
            <a:endParaRPr lang="ja-JP" altLang="en-US" sz="1400" dirty="0"/>
          </a:p>
        </p:txBody>
      </p:sp>
      <p:cxnSp>
        <p:nvCxnSpPr>
          <p:cNvPr id="29" name="直線矢印コネクタ 28"/>
          <p:cNvCxnSpPr/>
          <p:nvPr/>
        </p:nvCxnSpPr>
        <p:spPr>
          <a:xfrm>
            <a:off x="8394700" y="5234819"/>
            <a:ext cx="26543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8617342" y="36257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209585" y="3472934"/>
                <a:ext cx="4305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𝜌</m:t>
                      </m:r>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8209585" y="3472934"/>
                <a:ext cx="430502" cy="461665"/>
              </a:xfrm>
              <a:prstGeom prst="rect">
                <a:avLst/>
              </a:prstGeom>
              <a:blipFill rotWithShape="0">
                <a:blip r:embed="rId4"/>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027030" y="51747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1027030" y="5174734"/>
                <a:ext cx="435760"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右矢印 33"/>
          <p:cNvSpPr/>
          <p:nvPr/>
        </p:nvSpPr>
        <p:spPr>
          <a:xfrm>
            <a:off x="4746380" y="4128233"/>
            <a:ext cx="2937119" cy="53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正方形/長方形 34"/>
              <p:cNvSpPr/>
              <p:nvPr/>
            </p:nvSpPr>
            <p:spPr>
              <a:xfrm>
                <a:off x="4830030" y="4869934"/>
                <a:ext cx="3021981" cy="723275"/>
              </a:xfrm>
              <a:prstGeom prst="rect">
                <a:avLst/>
              </a:prstGeom>
            </p:spPr>
            <p:txBody>
              <a:bodyPr wrap="none">
                <a:spAutoFit/>
              </a:bodyPr>
              <a:lstStyle/>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直線 </a:t>
                </a:r>
                <a14:m>
                  <m:oMath xmlns:m="http://schemas.openxmlformats.org/officeDocument/2006/math">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𝜌</m:t>
                        </m:r>
                      </m:e>
                      <m:sub>
                        <m:r>
                          <a:rPr lang="en-US" altLang="ja-JP" b="0" i="1" dirty="0" smtClean="0">
                            <a:latin typeface="Cambria Math" panose="02040503050406030204" pitchFamily="18" charset="0"/>
                            <a:cs typeface="Times New Roman" panose="02020603050405020304" pitchFamily="18" charset="0"/>
                          </a:rPr>
                          <m:t>0</m:t>
                        </m:r>
                      </m:sub>
                    </m:sSub>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sSub>
                          <m:sSubPr>
                            <m:ctrlPr>
                              <a:rPr lang="en-US" altLang="ja-JP" b="0" i="1" dirty="0" smtClean="0">
                                <a:latin typeface="Cambria Math" panose="02040503050406030204" pitchFamily="18" charset="0"/>
                                <a:cs typeface="Times New Roman" panose="02020603050405020304" pitchFamily="18" charset="0"/>
                              </a:rPr>
                            </m:ctrlPr>
                          </m:sSubPr>
                          <m:e>
                            <m:r>
                              <a:rPr lang="en-US" altLang="ja-JP" i="1" dirty="0">
                                <a:latin typeface="Cambria Math" panose="02040503050406030204" pitchFamily="18" charset="0"/>
                                <a:cs typeface="Times New Roman" panose="02020603050405020304" pitchFamily="18" charset="0"/>
                              </a:rPr>
                              <m:t>𝜃</m:t>
                            </m:r>
                          </m:e>
                          <m:sub>
                            <m:r>
                              <a:rPr lang="en-US" altLang="ja-JP" b="0" i="1" dirty="0" smtClean="0">
                                <a:latin typeface="Cambria Math" panose="02040503050406030204" pitchFamily="18" charset="0"/>
                                <a:cs typeface="Times New Roman" panose="02020603050405020304" pitchFamily="18" charset="0"/>
                              </a:rPr>
                              <m:t>0</m:t>
                            </m:r>
                          </m:sub>
                        </m:sSub>
                      </m:e>
                    </m:func>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en-US" altLang="ja-JP" b="0" i="1" dirty="0" smtClean="0">
                        <a:latin typeface="Cambria Math" panose="02040503050406030204" pitchFamily="18" charset="0"/>
                        <a:cs typeface="Times New Roman" panose="02020603050405020304" pitchFamily="18" charset="0"/>
                      </a:rPr>
                      <m:t>𝜃</m:t>
                    </m:r>
                    <m:r>
                      <a:rPr lang="en-US" altLang="ja-JP" i="1" dirty="0" smtClean="0">
                        <a:latin typeface="Cambria Math" panose="02040503050406030204" pitchFamily="18" charset="0"/>
                        <a:cs typeface="Times New Roman" panose="02020603050405020304" pitchFamily="18" charset="0"/>
                      </a:rPr>
                      <m:t>𝜌</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空間では点になる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4830030" y="4869934"/>
                <a:ext cx="3021981" cy="723275"/>
              </a:xfrm>
              <a:prstGeom prst="rect">
                <a:avLst/>
              </a:prstGeom>
              <a:blipFill rotWithShape="0">
                <a:blip r:embed="rId6"/>
                <a:stretch>
                  <a:fillRect l="-1613" t="-3361" b="-134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9532998" y="3815834"/>
                <a:ext cx="12337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i="1" dirty="0">
                                  <a:latin typeface="Cambria Math" panose="02040503050406030204" pitchFamily="18" charset="0"/>
                                  <a:cs typeface="Times New Roman" panose="02020603050405020304" pitchFamily="18" charset="0"/>
                                </a:rPr>
                                <m:t>𝜃</m:t>
                              </m:r>
                            </m:e>
                            <m:sub>
                              <m:r>
                                <a:rPr lang="en-US" altLang="ja-JP" sz="2400" i="1" dirty="0">
                                  <a:latin typeface="Cambria Math" panose="02040503050406030204" pitchFamily="18" charset="0"/>
                                  <a:cs typeface="Times New Roman" panose="02020603050405020304" pitchFamily="18" charset="0"/>
                                </a:rPr>
                                <m:t>0</m:t>
                              </m:r>
                            </m:sub>
                          </m:sSub>
                          <m:r>
                            <a:rPr lang="en-US" altLang="ja-JP" sz="2400" b="0" i="1" dirty="0" smtClean="0">
                              <a:latin typeface="Cambria Math" panose="02040503050406030204" pitchFamily="18" charset="0"/>
                              <a:cs typeface="Times New Roman" panose="02020603050405020304" pitchFamily="18" charset="0"/>
                            </a:rPr>
                            <m:t>,</m:t>
                          </m:r>
                          <m:sSub>
                            <m:sSubPr>
                              <m:ctrlPr>
                                <a:rPr lang="en-US" altLang="ja-JP" sz="2400" i="1" dirty="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𝜌</m:t>
                              </m:r>
                            </m:e>
                            <m:sub>
                              <m:r>
                                <a:rPr lang="en-US" altLang="ja-JP" sz="2400" i="1" dirty="0">
                                  <a:latin typeface="Cambria Math" panose="02040503050406030204" pitchFamily="18" charset="0"/>
                                  <a:cs typeface="Times New Roman" panose="02020603050405020304" pitchFamily="18" charset="0"/>
                                </a:rPr>
                                <m:t>0</m:t>
                              </m:r>
                            </m:sub>
                          </m:sSub>
                        </m:e>
                      </m:d>
                    </m:oMath>
                  </m:oMathPara>
                </a14:m>
                <a:endParaRPr lang="ja-JP" altLang="en-US" sz="24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9532998" y="3815834"/>
                <a:ext cx="1233736" cy="461665"/>
              </a:xfrm>
              <a:prstGeom prst="rect">
                <a:avLst/>
              </a:prstGeom>
              <a:blipFill rotWithShape="0">
                <a:blip r:embed="rId7"/>
                <a:stretch>
                  <a:fillRect b="-9211"/>
                </a:stretch>
              </a:blipFill>
            </p:spPr>
            <p:txBody>
              <a:bodyPr/>
              <a:lstStyle/>
              <a:p>
                <a:r>
                  <a:rPr lang="ja-JP" altLang="en-US">
                    <a:noFill/>
                  </a:rPr>
                  <a:t> </a:t>
                </a:r>
              </a:p>
            </p:txBody>
          </p:sp>
        </mc:Fallback>
      </mc:AlternateContent>
      <p:sp>
        <p:nvSpPr>
          <p:cNvPr id="39" name="円/楕円 38"/>
          <p:cNvSpPr/>
          <p:nvPr/>
        </p:nvSpPr>
        <p:spPr>
          <a:xfrm>
            <a:off x="9410700" y="4000500"/>
            <a:ext cx="1397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95184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smtClean="0"/>
                  <a:t>直線を </a:t>
                </a:r>
                <a:r>
                  <a:rPr lang="en-US" altLang="ja-JP" sz="3200" dirty="0" smtClean="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smtClean="0"/>
                  <a:t>』</a:t>
                </a:r>
                <a:r>
                  <a:rPr lang="ja-JP" altLang="en-US" sz="3200" dirty="0" smtClean="0"/>
                  <a:t>と表すと</a:t>
                </a:r>
                <a:r>
                  <a:rPr lang="en-US" altLang="ja-JP" sz="3200" dirty="0" smtClean="0"/>
                  <a:t>…</a:t>
                </a:r>
                <a:endParaRPr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r>
                          <a:rPr lang="en-US" altLang="ja-JP" sz="2800" b="0" i="1" dirty="0" smtClean="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b="0" i="1" dirty="0" smtClean="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通る直線群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rotWithShape="0">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smtClean="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smtClean="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707553" cy="1031051"/>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smtClean="0">
                    <a:latin typeface="Times New Roman" panose="02020603050405020304" pitchFamily="18" charset="0"/>
                    <a:cs typeface="Times New Roman" panose="02020603050405020304" pitchFamily="18" charset="0"/>
                  </a:rPr>
                  <a:t> </a:t>
                </a:r>
              </a:p>
              <a:p>
                <a:pPr>
                  <a:spcBef>
                    <a:spcPts val="600"/>
                  </a:spcBef>
                </a:pPr>
                <a:r>
                  <a:rPr lang="en-US" altLang="ja-JP" sz="2800" dirty="0" smtClean="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𝐴</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707553" cy="1031051"/>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8440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smtClean="0"/>
              <a:t>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smtClean="0"/>
              <a:t>入力 </a:t>
            </a:r>
            <a:r>
              <a:rPr kumimoji="1" lang="en-US" altLang="ja-JP" sz="2400" dirty="0" smtClean="0"/>
              <a:t>: </a:t>
            </a:r>
            <a:r>
              <a:rPr kumimoji="1" lang="ja-JP" altLang="en-US" sz="2400" dirty="0" smtClean="0"/>
              <a:t>画像</a:t>
            </a:r>
            <a:endParaRPr kumimoji="1" lang="en-US" altLang="ja-JP" sz="2400" dirty="0" smtClean="0"/>
          </a:p>
          <a:p>
            <a:pPr marL="0" indent="0">
              <a:lnSpc>
                <a:spcPct val="100000"/>
              </a:lnSpc>
              <a:spcBef>
                <a:spcPts val="600"/>
              </a:spcBef>
              <a:spcAft>
                <a:spcPts val="600"/>
              </a:spcAft>
              <a:buNone/>
            </a:pPr>
            <a:r>
              <a:rPr lang="ja-JP" altLang="en-US" sz="2400" dirty="0" smtClean="0"/>
              <a:t>出力</a:t>
            </a:r>
            <a:r>
              <a:rPr lang="en-US" altLang="ja-JP" sz="2400" dirty="0"/>
              <a:t> </a:t>
            </a:r>
            <a:r>
              <a:rPr lang="en-US" altLang="ja-JP" sz="2400" dirty="0" smtClean="0"/>
              <a:t>: </a:t>
            </a:r>
            <a:r>
              <a:rPr lang="ja-JP" altLang="en-US" sz="2400" dirty="0" smtClean="0"/>
              <a:t>エッジを通る直線群</a:t>
            </a:r>
            <a:endParaRPr lang="en-US" altLang="ja-JP" sz="2400" dirty="0" smtClean="0"/>
          </a:p>
          <a:p>
            <a:pPr marL="457200" indent="-457200">
              <a:lnSpc>
                <a:spcPct val="100000"/>
              </a:lnSpc>
              <a:spcBef>
                <a:spcPts val="600"/>
              </a:spcBef>
              <a:spcAft>
                <a:spcPts val="600"/>
              </a:spcAft>
              <a:buAutoNum type="arabicPeriod"/>
            </a:pPr>
            <a:r>
              <a:rPr kumimoji="1" lang="ja-JP" altLang="en-US" sz="2400" dirty="0" smtClean="0"/>
              <a:t>画像をエッジ画像へ変換</a:t>
            </a:r>
            <a:endParaRPr kumimoji="1" lang="en-US" altLang="ja-JP" sz="2400" dirty="0" smtClean="0"/>
          </a:p>
          <a:p>
            <a:pPr marL="457200" indent="-457200">
              <a:lnSpc>
                <a:spcPct val="100000"/>
              </a:lnSpc>
              <a:spcBef>
                <a:spcPts val="600"/>
              </a:spcBef>
              <a:spcAft>
                <a:spcPts val="600"/>
              </a:spcAft>
              <a:buAutoNum type="arabicPeriod"/>
            </a:pPr>
            <a:r>
              <a:rPr lang="ja-JP" altLang="en-US" sz="2400" dirty="0"/>
              <a:t>全</a:t>
            </a:r>
            <a:r>
              <a:rPr lang="ja-JP" altLang="en-US" sz="2400" dirty="0" smtClean="0"/>
              <a:t>て</a:t>
            </a:r>
            <a:r>
              <a:rPr lang="ja-JP" altLang="en-US" sz="2400" dirty="0"/>
              <a:t>の</a:t>
            </a:r>
            <a:r>
              <a:rPr lang="ja-JP" altLang="en-US" sz="2400" dirty="0" smtClean="0"/>
              <a:t>エッジ画素について</a:t>
            </a:r>
            <a:r>
              <a:rPr lang="en-US" altLang="ja-JP" sz="2400" dirty="0" smtClean="0"/>
              <a:t>…</a:t>
            </a:r>
          </a:p>
          <a:p>
            <a:pPr lvl="1">
              <a:lnSpc>
                <a:spcPct val="100000"/>
              </a:lnSpc>
              <a:spcBef>
                <a:spcPts val="600"/>
              </a:spcBef>
              <a:spcAft>
                <a:spcPts val="600"/>
              </a:spcAft>
            </a:pPr>
            <a:r>
              <a:rPr kumimoji="1" lang="ja-JP" altLang="en-US" sz="1800" dirty="0" smtClean="0"/>
              <a:t>エッジ画素を通る直線群は</a:t>
            </a:r>
            <a:r>
              <a:rPr lang="en-US" altLang="ja-JP" sz="1800" i="1" dirty="0" err="1" smtClean="0"/>
              <a:t>ρ</a:t>
            </a:r>
            <a:r>
              <a:rPr lang="en-US" altLang="ja-JP" sz="1800" i="1" dirty="0" err="1"/>
              <a:t>θ</a:t>
            </a:r>
            <a:r>
              <a:rPr kumimoji="1" lang="ja-JP" altLang="en-US" sz="1800" dirty="0" smtClean="0"/>
              <a:t>空間で正弦波に</a:t>
            </a:r>
            <a:endParaRPr kumimoji="1" lang="en-US" altLang="ja-JP" sz="1800" dirty="0" smtClean="0"/>
          </a:p>
          <a:p>
            <a:pPr lvl="1">
              <a:lnSpc>
                <a:spcPct val="100000"/>
              </a:lnSpc>
              <a:spcBef>
                <a:spcPts val="600"/>
              </a:spcBef>
              <a:spcAft>
                <a:spcPts val="600"/>
              </a:spcAft>
            </a:pPr>
            <a:r>
              <a:rPr lang="en-US" altLang="ja-JP" sz="1800" i="1" dirty="0" err="1"/>
              <a:t>ρθ</a:t>
            </a:r>
            <a:r>
              <a:rPr lang="ja-JP" altLang="en-US" sz="1800" dirty="0"/>
              <a:t>空間</a:t>
            </a:r>
            <a:r>
              <a:rPr lang="ja-JP" altLang="en-US" sz="1800" dirty="0" smtClean="0"/>
              <a:t>を小さなセルに分割し、その正弦波上のセルの値を</a:t>
            </a:r>
            <a:r>
              <a:rPr lang="en-US" altLang="ja-JP" sz="1800" dirty="0" smtClean="0"/>
              <a:t>1</a:t>
            </a:r>
            <a:r>
              <a:rPr lang="ja-JP" altLang="en-US" sz="1800" dirty="0"/>
              <a:t>プラス</a:t>
            </a:r>
            <a:r>
              <a:rPr lang="ja-JP" altLang="en-US" sz="1800" dirty="0" smtClean="0"/>
              <a:t>する（</a:t>
            </a:r>
            <a:r>
              <a:rPr lang="ja-JP" altLang="en-US" sz="1800" b="1" dirty="0" smtClean="0">
                <a:solidFill>
                  <a:srgbClr val="FF0000"/>
                </a:solidFill>
              </a:rPr>
              <a:t>投票</a:t>
            </a:r>
            <a:r>
              <a:rPr lang="ja-JP" altLang="en-US" sz="1800" dirty="0" smtClean="0"/>
              <a:t>）</a:t>
            </a:r>
            <a:endParaRPr kumimoji="1" lang="en-US" altLang="ja-JP" sz="2000" dirty="0" smtClean="0"/>
          </a:p>
          <a:p>
            <a:pPr marL="457200" indent="-457200">
              <a:lnSpc>
                <a:spcPct val="100000"/>
              </a:lnSpc>
              <a:spcBef>
                <a:spcPts val="600"/>
              </a:spcBef>
              <a:spcAft>
                <a:spcPts val="600"/>
              </a:spcAft>
              <a:buAutoNum type="arabicPeriod"/>
            </a:pPr>
            <a:r>
              <a:rPr lang="ja-JP" altLang="en-US" sz="2400" dirty="0" smtClean="0"/>
              <a:t>閾値より大きな</a:t>
            </a:r>
            <a:r>
              <a:rPr lang="en-US" altLang="ja-JP" sz="2400" i="1" dirty="0" err="1"/>
              <a:t>ρθ</a:t>
            </a:r>
            <a:r>
              <a:rPr lang="ja-JP" altLang="en-US" sz="2400" dirty="0" smtClean="0"/>
              <a:t>空間のセルを検索し，そのセルの現す直線を出力</a:t>
            </a:r>
            <a:endParaRPr lang="en-US" altLang="ja-JP" sz="2400" dirty="0" smtClean="0"/>
          </a:p>
          <a:p>
            <a:pPr lvl="1">
              <a:lnSpc>
                <a:spcPct val="100000"/>
              </a:lnSpc>
              <a:spcBef>
                <a:spcPts val="600"/>
              </a:spcBef>
              <a:spcAft>
                <a:spcPts val="600"/>
              </a:spcAft>
            </a:pPr>
            <a:r>
              <a:rPr kumimoji="1" lang="ja-JP" altLang="en-US" sz="2000" dirty="0"/>
              <a:t>直線</a:t>
            </a:r>
            <a:r>
              <a:rPr kumimoji="1" lang="ja-JP" altLang="en-US" sz="2000" dirty="0" smtClean="0"/>
              <a:t>は複数</a:t>
            </a:r>
            <a:r>
              <a:rPr kumimoji="1" lang="ja-JP" altLang="en-US" sz="2000" dirty="0"/>
              <a:t>発見</a:t>
            </a:r>
            <a:r>
              <a:rPr kumimoji="1" lang="ja-JP" altLang="en-US" sz="2000" dirty="0" smtClean="0"/>
              <a:t>される</a:t>
            </a:r>
            <a:endParaRPr kumimoji="1" lang="en-US" altLang="ja-JP" sz="2000" dirty="0" smtClean="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5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2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smtClean="0"/>
              <a:t>Hough</a:t>
            </a:r>
            <a:r>
              <a:rPr kumimoji="1" lang="ja-JP" altLang="en-US" sz="3600" dirty="0" smtClean="0"/>
              <a:t>変換で円を検出する</a:t>
            </a:r>
            <a:endParaRPr kumimoji="1" lang="ja-JP" altLang="en-US" sz="3600" dirty="0"/>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smtClean="0"/>
              <a:t>直線と</a:t>
            </a:r>
            <a:r>
              <a:rPr lang="ja-JP" altLang="en-US" dirty="0" smtClean="0"/>
              <a:t>ほぼ</a:t>
            </a:r>
            <a:r>
              <a:rPr lang="ja-JP" altLang="en-US" dirty="0"/>
              <a:t>同</a:t>
            </a:r>
            <a:r>
              <a:rPr lang="ja-JP" altLang="en-US" dirty="0" smtClean="0"/>
              <a:t>じ</a:t>
            </a:r>
            <a:r>
              <a:rPr kumimoji="1" lang="ja-JP" altLang="en-US" dirty="0" smtClean="0"/>
              <a:t>方法で検出可能</a:t>
            </a:r>
            <a:endParaRPr kumimoji="1" lang="en-US" altLang="ja-JP" dirty="0" smtClean="0"/>
          </a:p>
          <a:p>
            <a:r>
              <a:rPr lang="ja-JP" altLang="en-US" dirty="0" smtClean="0"/>
              <a:t>各自考えてみてください</a:t>
            </a:r>
            <a:endParaRPr kumimoji="1" lang="en-US" altLang="ja-JP" dirty="0" smtClean="0"/>
          </a:p>
          <a:p>
            <a:endParaRPr lang="en-US" altLang="ja-JP" dirty="0"/>
          </a:p>
          <a:p>
            <a:endParaRPr kumimoji="1" lang="ja-JP" altLang="en-US" dirty="0"/>
          </a:p>
        </p:txBody>
      </p:sp>
    </p:spTree>
    <p:extLst>
      <p:ext uri="{BB962C8B-B14F-4D97-AF65-F5344CB8AC3E}">
        <p14:creationId xmlns:p14="http://schemas.microsoft.com/office/powerpoint/2010/main" val="3212489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smtClean="0"/>
              <a:t>まとめ </a:t>
            </a:r>
            <a:r>
              <a:rPr kumimoji="1" lang="en-US" altLang="ja-JP" dirty="0" smtClean="0"/>
              <a:t>: Hough</a:t>
            </a:r>
            <a:r>
              <a:rPr kumimoji="1" lang="ja-JP" altLang="en-US" dirty="0" smtClean="0"/>
              <a:t>変換</a:t>
            </a:r>
            <a:endParaRPr kumimoji="1" lang="ja-JP" altLang="en-US" dirty="0"/>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smtClean="0"/>
              <a:t>画像中の直線や円を検出する</a:t>
            </a:r>
            <a:r>
              <a:rPr lang="ja-JP" altLang="en-US" sz="2400" dirty="0" smtClean="0"/>
              <a:t>手法</a:t>
            </a:r>
            <a:endParaRPr lang="en-US" altLang="ja-JP" sz="2400" dirty="0" smtClean="0"/>
          </a:p>
          <a:p>
            <a:pPr marL="0" indent="0">
              <a:buNone/>
            </a:pPr>
            <a:endParaRPr lang="en-US" altLang="ja-JP" sz="2400" dirty="0" smtClean="0"/>
          </a:p>
          <a:p>
            <a:pPr marL="0" indent="0">
              <a:buNone/>
            </a:pPr>
            <a:r>
              <a:rPr lang="en-US" altLang="ja-JP" sz="2400" dirty="0" smtClean="0"/>
              <a:t>0. </a:t>
            </a:r>
            <a:r>
              <a:rPr kumimoji="1" lang="ja-JP" altLang="en-US" sz="2400" dirty="0" smtClean="0"/>
              <a:t>直線</a:t>
            </a:r>
            <a:r>
              <a:rPr lang="ja-JP" altLang="en-US" sz="2400" dirty="0" smtClean="0"/>
              <a:t>（または円）を</a:t>
            </a:r>
            <a:r>
              <a:rPr lang="ja-JP" altLang="en-US" sz="2400" dirty="0"/>
              <a:t>数式で表現</a:t>
            </a:r>
            <a:r>
              <a:rPr lang="ja-JP" altLang="en-US" sz="2400" dirty="0" smtClean="0"/>
              <a:t>する</a:t>
            </a:r>
            <a:endParaRPr lang="en-US" altLang="ja-JP" sz="2400" dirty="0" smtClean="0"/>
          </a:p>
          <a:p>
            <a:pPr marL="0" indent="0">
              <a:buNone/>
            </a:pPr>
            <a:r>
              <a:rPr lang="en-US" altLang="ja-JP" sz="2400" dirty="0" smtClean="0"/>
              <a:t>1. </a:t>
            </a:r>
            <a:r>
              <a:rPr lang="ja-JP" altLang="en-US" sz="2400" dirty="0" smtClean="0"/>
              <a:t>入力画像からエッジ画像を計算</a:t>
            </a:r>
            <a:endParaRPr kumimoji="1" lang="en-US" altLang="ja-JP" sz="2400" dirty="0" smtClean="0"/>
          </a:p>
          <a:p>
            <a:pPr marL="0" indent="0">
              <a:buNone/>
            </a:pPr>
            <a:r>
              <a:rPr lang="en-US" altLang="ja-JP" sz="2400" dirty="0" smtClean="0"/>
              <a:t>2. </a:t>
            </a:r>
            <a:r>
              <a:rPr kumimoji="1" lang="ja-JP" altLang="en-US" sz="2400" dirty="0" smtClean="0"/>
              <a:t>全てのエッジ画素について</a:t>
            </a:r>
            <a:r>
              <a:rPr kumimoji="1" lang="en-US" altLang="ja-JP" sz="2400" dirty="0" smtClean="0"/>
              <a:t>…</a:t>
            </a:r>
          </a:p>
          <a:p>
            <a:pPr marL="0" indent="0">
              <a:buNone/>
            </a:pPr>
            <a:r>
              <a:rPr lang="en-US" altLang="ja-JP" sz="2000" dirty="0" smtClean="0"/>
              <a:t>	</a:t>
            </a:r>
            <a:r>
              <a:rPr lang="ja-JP" altLang="en-US" sz="2000" dirty="0" smtClean="0"/>
              <a:t>パラメータ空間の対応セルの値をプラス</a:t>
            </a:r>
            <a:r>
              <a:rPr lang="en-US" altLang="ja-JP" sz="2000" dirty="0" smtClean="0"/>
              <a:t>1</a:t>
            </a:r>
            <a:r>
              <a:rPr lang="ja-JP" altLang="en-US" sz="2000" dirty="0" smtClean="0"/>
              <a:t>する</a:t>
            </a:r>
            <a:endParaRPr lang="en-US" altLang="ja-JP" sz="2000" dirty="0" smtClean="0"/>
          </a:p>
          <a:p>
            <a:pPr marL="0" indent="0">
              <a:buNone/>
            </a:pPr>
            <a:r>
              <a:rPr lang="en-US" altLang="ja-JP" sz="2000" dirty="0"/>
              <a:t>	</a:t>
            </a:r>
            <a:r>
              <a:rPr lang="ja-JP" altLang="en-US" sz="2000" dirty="0" smtClean="0"/>
              <a:t>（直線検出なら</a:t>
            </a:r>
            <a:r>
              <a:rPr lang="en-US" altLang="ja-JP" sz="2000" dirty="0" err="1" smtClean="0"/>
              <a:t>ρθ</a:t>
            </a:r>
            <a:r>
              <a:rPr lang="ja-JP" altLang="en-US" sz="2000" dirty="0" smtClean="0"/>
              <a:t>空間の正弦波を考える）</a:t>
            </a:r>
            <a:endParaRPr lang="en-US" altLang="ja-JP" sz="2000" dirty="0" smtClean="0"/>
          </a:p>
          <a:p>
            <a:pPr marL="0" indent="0">
              <a:buNone/>
            </a:pPr>
            <a:r>
              <a:rPr lang="en-US" altLang="ja-JP" sz="2400" dirty="0" smtClean="0"/>
              <a:t>3. </a:t>
            </a:r>
            <a:r>
              <a:rPr lang="ja-JP" altLang="en-US" sz="2400" dirty="0" smtClean="0"/>
              <a:t>パラメータ空間において値の大きなセルを検索</a:t>
            </a:r>
            <a:endParaRPr lang="en-US" altLang="ja-JP" sz="2400" dirty="0" smtClean="0"/>
          </a:p>
          <a:p>
            <a:pPr marL="0" indent="0">
              <a:buNone/>
            </a:pPr>
            <a:r>
              <a:rPr lang="ja-JP" altLang="en-US" sz="2400" dirty="0"/>
              <a:t>　 </a:t>
            </a:r>
            <a:r>
              <a:rPr lang="ja-JP" altLang="en-US" sz="2400" dirty="0" smtClean="0"/>
              <a:t>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72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smtClean="0"/>
              <a:t>特徴点検出</a:t>
            </a:r>
            <a:endParaRPr kumimoji="1" lang="ja-JP" altLang="en-US" sz="3600" dirty="0"/>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smtClean="0"/>
              <a:t>ガウシアンフィルタの性質</a:t>
            </a:r>
            <a:endParaRPr lang="en-US" altLang="ja-JP" dirty="0" smtClean="0"/>
          </a:p>
          <a:p>
            <a:r>
              <a:rPr lang="en-US" altLang="ja-JP" dirty="0" err="1" smtClean="0"/>
              <a:t>DoG</a:t>
            </a:r>
            <a:r>
              <a:rPr lang="ja-JP" altLang="en-US" dirty="0" smtClean="0"/>
              <a:t>と</a:t>
            </a:r>
            <a:r>
              <a:rPr lang="en-US" altLang="ja-JP" dirty="0" smtClean="0"/>
              <a:t>SIFT</a:t>
            </a:r>
            <a:r>
              <a:rPr lang="ja-JP" altLang="en-US" dirty="0" smtClean="0"/>
              <a:t>特徴量</a:t>
            </a:r>
            <a:endParaRPr lang="en-US" altLang="ja-JP" dirty="0" smtClean="0"/>
          </a:p>
          <a:p>
            <a:r>
              <a:rPr lang="en-US" altLang="ja-JP" dirty="0" smtClean="0"/>
              <a:t>Hough</a:t>
            </a:r>
            <a:r>
              <a:rPr lang="ja-JP" altLang="en-US" dirty="0" smtClean="0"/>
              <a:t>変換</a:t>
            </a:r>
            <a:endParaRPr lang="en-US" altLang="ja-JP" dirty="0" smtClean="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5694363"/>
            <a:ext cx="8403257" cy="733270"/>
          </a:xfrm>
        </p:spPr>
        <p:txBody>
          <a:bodyPr>
            <a:normAutofit/>
          </a:bodyPr>
          <a:lstStyle/>
          <a:p>
            <a:pPr algn="r"/>
            <a:r>
              <a:rPr lang="ja-JP" altLang="en-US" sz="3600" smtClean="0"/>
              <a:t>ガウシアンフィルタの性質</a:t>
            </a:r>
            <a:endParaRPr kumimoji="1" lang="ja-JP" altLang="en-US" sz="3600" dirty="0"/>
          </a:p>
        </p:txBody>
      </p:sp>
    </p:spTree>
    <p:extLst>
      <p:ext uri="{BB962C8B-B14F-4D97-AF65-F5344CB8AC3E}">
        <p14:creationId xmlns:p14="http://schemas.microsoft.com/office/powerpoint/2010/main" val="2963947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39" name="テキスト ボックス 38"/>
              <p:cNvSpPr txBox="1"/>
              <p:nvPr/>
            </p:nvSpPr>
            <p:spPr>
              <a:xfrm>
                <a:off x="698614" y="1468138"/>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468138"/>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370615"/>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370615"/>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044773"/>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p:grpSp>
        <p:nvGrpSpPr>
          <p:cNvPr id="43" name="グループ化 42"/>
          <p:cNvGrpSpPr/>
          <p:nvPr/>
        </p:nvGrpSpPr>
        <p:grpSpPr>
          <a:xfrm>
            <a:off x="891028" y="4513874"/>
            <a:ext cx="5444557" cy="359450"/>
            <a:chOff x="481263" y="2146434"/>
            <a:chExt cx="5300689" cy="349952"/>
          </a:xfrm>
          <a:solidFill>
            <a:schemeClr val="accent4">
              <a:lumMod val="20000"/>
              <a:lumOff val="80000"/>
            </a:schemeClr>
          </a:solidFill>
        </p:grpSpPr>
        <p:sp>
          <p:nvSpPr>
            <p:cNvPr id="44" name="正方形/長方形 43"/>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33</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26</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94</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98</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121</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102</a:t>
              </a:r>
              <a:endParaRPr lang="ja-JP" altLang="en-US" sz="1600" spc="-11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9" name="グループ化 58"/>
          <p:cNvGrpSpPr/>
          <p:nvPr/>
        </p:nvGrpSpPr>
        <p:grpSpPr>
          <a:xfrm>
            <a:off x="891028" y="6242904"/>
            <a:ext cx="5444557" cy="359450"/>
            <a:chOff x="481263" y="2146434"/>
            <a:chExt cx="5300689" cy="349952"/>
          </a:xfrm>
        </p:grpSpPr>
        <p:sp>
          <p:nvSpPr>
            <p:cNvPr id="60" name="正方形/長方形 59"/>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75" name="図 74"/>
          <p:cNvPicPr>
            <a:picLocks noChangeAspect="1"/>
          </p:cNvPicPr>
          <p:nvPr/>
        </p:nvPicPr>
        <p:blipFill rotWithShape="1">
          <a:blip r:embed="rId4"/>
          <a:srcRect l="8892" t="29214" r="5142" b="13280"/>
          <a:stretch/>
        </p:blipFill>
        <p:spPr>
          <a:xfrm>
            <a:off x="995234" y="3133851"/>
            <a:ext cx="5143501" cy="1380023"/>
          </a:xfrm>
          <a:prstGeom prst="rect">
            <a:avLst/>
          </a:prstGeom>
        </p:spPr>
      </p:pic>
      <p:grpSp>
        <p:nvGrpSpPr>
          <p:cNvPr id="76" name="グループ化 75"/>
          <p:cNvGrpSpPr/>
          <p:nvPr/>
        </p:nvGrpSpPr>
        <p:grpSpPr>
          <a:xfrm>
            <a:off x="586545" y="4903228"/>
            <a:ext cx="2117982" cy="1703176"/>
            <a:chOff x="162811" y="3046328"/>
            <a:chExt cx="2117982" cy="1703176"/>
          </a:xfrm>
        </p:grpSpPr>
        <p:sp>
          <p:nvSpPr>
            <p:cNvPr id="77" name="正方形/長方形 76"/>
            <p:cNvSpPr/>
            <p:nvPr/>
          </p:nvSpPr>
          <p:spPr>
            <a:xfrm>
              <a:off x="1557831" y="4390054"/>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右中かっこ 7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9" name="直線矢印コネクタ 78"/>
            <p:cNvCxnSpPr>
              <a:stCxn id="78" idx="1"/>
            </p:cNvCxnSpPr>
            <p:nvPr/>
          </p:nvCxnSpPr>
          <p:spPr>
            <a:xfrm>
              <a:off x="1745530" y="3262228"/>
              <a:ext cx="0" cy="73303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正方形/長方形 79"/>
                <p:cNvSpPr/>
                <p:nvPr/>
              </p:nvSpPr>
              <p:spPr>
                <a:xfrm>
                  <a:off x="162811" y="3505975"/>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62811" y="3505975"/>
                  <a:ext cx="1469344" cy="399608"/>
                </a:xfrm>
                <a:prstGeom prst="rect">
                  <a:avLst/>
                </a:prstGeom>
                <a:blipFill rotWithShape="0">
                  <a:blip r:embed="rId5"/>
                  <a:stretch>
                    <a:fillRect l="-1660" t="-21538" r="-2490" b="-26154"/>
                  </a:stretch>
                </a:blipFill>
                <a:ln>
                  <a:noFill/>
                </a:ln>
              </p:spPr>
              <p:txBody>
                <a:bodyPr/>
                <a:lstStyle/>
                <a:p>
                  <a:r>
                    <a:rPr lang="ja-JP" altLang="en-US">
                      <a:noFill/>
                    </a:rPr>
                    <a:t> </a:t>
                  </a:r>
                </a:p>
              </p:txBody>
            </p:sp>
          </mc:Fallback>
        </mc:AlternateContent>
      </p:grpSp>
      <p:grpSp>
        <p:nvGrpSpPr>
          <p:cNvPr id="81" name="グループ化 80"/>
          <p:cNvGrpSpPr/>
          <p:nvPr/>
        </p:nvGrpSpPr>
        <p:grpSpPr>
          <a:xfrm>
            <a:off x="2007816" y="5030229"/>
            <a:ext cx="2353739" cy="1574455"/>
            <a:chOff x="1584081" y="3173328"/>
            <a:chExt cx="2353739" cy="1574455"/>
          </a:xfrm>
        </p:grpSpPr>
        <p:sp>
          <p:nvSpPr>
            <p:cNvPr id="82" name="正方形/長方形 81"/>
            <p:cNvSpPr/>
            <p:nvPr/>
          </p:nvSpPr>
          <p:spPr>
            <a:xfrm>
              <a:off x="1925255" y="4388333"/>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endParaRPr lang="ja-JP" altLang="en-US" sz="20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右中かっこ 82"/>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2119344" y="3338410"/>
              <a:ext cx="0" cy="656849"/>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p:cNvSpPr/>
                <p:nvPr/>
              </p:nvSpPr>
              <p:spPr>
                <a:xfrm>
                  <a:off x="2126816" y="3532777"/>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2126816" y="3532777"/>
                  <a:ext cx="1811004" cy="359450"/>
                </a:xfrm>
                <a:prstGeom prst="rect">
                  <a:avLst/>
                </a:prstGeom>
                <a:blipFill rotWithShape="0">
                  <a:blip r:embed="rId6"/>
                  <a:stretch>
                    <a:fillRect t="-42373" b="-45763"/>
                  </a:stretch>
                </a:blipFill>
                <a:ln>
                  <a:noFill/>
                </a:ln>
              </p:spPr>
              <p:txBody>
                <a:bodyPr/>
                <a:lstStyle/>
                <a:p>
                  <a:r>
                    <a:rPr lang="ja-JP" altLang="en-US">
                      <a:noFill/>
                    </a:rPr>
                    <a:t> </a:t>
                  </a:r>
                </a:p>
              </p:txBody>
            </p:sp>
          </mc:Fallback>
        </mc:AlternateContent>
      </p:grpSp>
      <p:grpSp>
        <p:nvGrpSpPr>
          <p:cNvPr id="89" name="グループ化 88"/>
          <p:cNvGrpSpPr/>
          <p:nvPr/>
        </p:nvGrpSpPr>
        <p:grpSpPr>
          <a:xfrm>
            <a:off x="8796020" y="4427043"/>
            <a:ext cx="1647258" cy="544980"/>
            <a:chOff x="6912543" y="3314836"/>
            <a:chExt cx="1172642" cy="387958"/>
          </a:xfrm>
        </p:grpSpPr>
        <mc:AlternateContent xmlns:mc="http://schemas.openxmlformats.org/markup-compatibility/2006" xmlns:a14="http://schemas.microsoft.com/office/drawing/2010/main">
          <mc:Choice Requires="a14">
            <p:sp>
              <p:nvSpPr>
                <p:cNvPr id="90" name="正方形/長方形 89"/>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7"/>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8"/>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9"/>
                  <a:stretch>
                    <a:fillRect l="-12903" r="-4301" b="-5376"/>
                  </a:stretch>
                </a:blipFill>
              </p:spPr>
              <p:txBody>
                <a:bodyPr/>
                <a:lstStyle/>
                <a:p>
                  <a:r>
                    <a:rPr lang="ja-JP" altLang="en-US">
                      <a:noFill/>
                    </a:rPr>
                    <a:t> </a:t>
                  </a:r>
                </a:p>
              </p:txBody>
            </p:sp>
          </mc:Fallback>
        </mc:AlternateContent>
      </p:grpSp>
      <p:sp>
        <p:nvSpPr>
          <p:cNvPr id="93" name="タイトル 1"/>
          <p:cNvSpPr txBox="1">
            <a:spLocks/>
          </p:cNvSpPr>
          <p:nvPr/>
        </p:nvSpPr>
        <p:spPr>
          <a:xfrm>
            <a:off x="8166686" y="5389678"/>
            <a:ext cx="3279673"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周囲３ピクセルの平均を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取るフィルタ</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9068510" y="3760138"/>
                <a:ext cx="1078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𝑘</m:t>
                          </m:r>
                        </m:e>
                      </m:d>
                      <m:r>
                        <a:rPr lang="en-US" altLang="ja-JP" sz="2800" i="1">
                          <a:latin typeface="Cambria Math"/>
                        </a:rPr>
                        <m:t> </m:t>
                      </m:r>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068510" y="3760138"/>
                <a:ext cx="1078052"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164942" y="3863240"/>
                <a:ext cx="97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5164942" y="3863240"/>
                <a:ext cx="973793"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881538" y="5679238"/>
                <a:ext cx="1830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e>
                      </m:d>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lang="ja-JP" altLang="en-US" sz="28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881538" y="5679238"/>
                <a:ext cx="1830245" cy="523220"/>
              </a:xfrm>
              <a:prstGeom prst="rect">
                <a:avLst/>
              </a:prstGeom>
              <a:blipFill rotWithShape="0">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25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smtClean="0"/>
              <a:t>線形フィルタとは</a:t>
            </a:r>
            <a:r>
              <a:rPr lang="ja-JP" altLang="en-US" dirty="0" smtClean="0"/>
              <a:t>（</a:t>
            </a:r>
            <a:r>
              <a:rPr lang="en-US" altLang="ja-JP" dirty="0" smtClean="0"/>
              <a:t>convolution</a:t>
            </a:r>
            <a:r>
              <a:rPr kumimoji="1" lang="ja-JP" altLang="en-US" dirty="0" smtClean="0"/>
              <a:t>）</a:t>
            </a:r>
            <a:endParaRPr kumimoji="1" lang="ja-JP" altLang="en-US" dirty="0"/>
          </a:p>
        </p:txBody>
      </p:sp>
    </p:spTree>
    <p:extLst>
      <p:ext uri="{BB962C8B-B14F-4D97-AF65-F5344CB8AC3E}">
        <p14:creationId xmlns:p14="http://schemas.microsoft.com/office/powerpoint/2010/main" val="4236998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79403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679736"/>
            <a:ext cx="5503508" cy="2314414"/>
          </a:xfrm>
          <a:prstGeom prst="rect">
            <a:avLst/>
          </a:prstGeom>
        </p:spPr>
      </p:pic>
    </p:spTree>
    <p:extLst>
      <p:ext uri="{BB962C8B-B14F-4D97-AF65-F5344CB8AC3E}">
        <p14:creationId xmlns:p14="http://schemas.microsoft.com/office/powerpoint/2010/main" val="3583245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smtClean="0"/>
                  <a:t>畳み込み積分のフーリエ変換</a:t>
                </a:r>
                <a:r>
                  <a:rPr lang="en-US" altLang="ja-JP" sz="3600" dirty="0" smtClean="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smtClean="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smtClean="0"/>
              <a:t>σ</a:t>
            </a:r>
            <a:r>
              <a:rPr kumimoji="1" lang="en-US" altLang="ja-JP" sz="2800" dirty="0" smtClean="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smtClean="0"/>
              <a:t>σ</a:t>
            </a:r>
            <a:r>
              <a:rPr kumimoji="1" lang="en-US" altLang="ja-JP" sz="2800" dirty="0" smtClean="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6572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9213</TotalTime>
  <Words>2365</Words>
  <Application>Microsoft Office PowerPoint</Application>
  <PresentationFormat>ワイド画面</PresentationFormat>
  <Paragraphs>496</Paragraphs>
  <Slides>36</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36</vt:i4>
      </vt:variant>
    </vt:vector>
  </HeadingPairs>
  <TitlesOfParts>
    <vt:vector size="46" baseType="lpstr">
      <vt:lpstr>Arial Unicode MS</vt:lpstr>
      <vt:lpstr>MingLiU_HKSCS</vt: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デジタルメディア処理２、2017（前期）</vt:lpstr>
      <vt:lpstr>アンケート結果（トークを聞いてみたい人は？）</vt:lpstr>
      <vt:lpstr>特徴点検出</vt:lpstr>
      <vt:lpstr>ガウシアンフィルタの性質</vt:lpstr>
      <vt:lpstr>線形フィルタとは（convolution）</vt:lpstr>
      <vt:lpstr>線形フィルタとは（convolution）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DoG : Difference of Gaussian</vt:lpstr>
      <vt:lpstr>DoG : Difference of Gaussian</vt:lpstr>
      <vt:lpstr>まとめ: ガウシアンフィルタとその応用</vt:lpstr>
      <vt:lpstr>特徴抽出とマッチング</vt:lpstr>
      <vt:lpstr>SIFT特徴 Scale Invariant Feature Transform </vt:lpstr>
      <vt:lpstr>特徴ベクトルとか言われてもしっくりこないという人のために…</vt:lpstr>
      <vt:lpstr>SIFT特徴</vt:lpstr>
      <vt:lpstr>SIFT特徴点の例（教科書図11.19）</vt:lpstr>
      <vt:lpstr>PowerPoint プレゼンテーション</vt:lpstr>
      <vt:lpstr>SIFT特徴（実装）</vt:lpstr>
      <vt:lpstr>まとめ: SIFT特徴</vt:lpstr>
      <vt:lpstr>Hough変換</vt:lpstr>
      <vt:lpstr>Hough変換とは</vt:lpstr>
      <vt:lpstr>xy空間とab空間 </vt:lpstr>
      <vt:lpstr>xy空間とab空間 </vt:lpstr>
      <vt:lpstr>xy空間とab空間 </vt:lpstr>
      <vt:lpstr>xy空間とab空間 </vt:lpstr>
      <vt:lpstr>Hough変換</vt:lpstr>
      <vt:lpstr>PowerPoint プレゼンテーション</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285</cp:revision>
  <dcterms:created xsi:type="dcterms:W3CDTF">2017-01-19T02:23:36Z</dcterms:created>
  <dcterms:modified xsi:type="dcterms:W3CDTF">2017-06-15T03:34:00Z</dcterms:modified>
</cp:coreProperties>
</file>